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57" r:id="rId3"/>
    <p:sldId id="277" r:id="rId4"/>
    <p:sldId id="263" r:id="rId5"/>
    <p:sldId id="260" r:id="rId6"/>
    <p:sldId id="264" r:id="rId7"/>
    <p:sldId id="279" r:id="rId8"/>
    <p:sldId id="282" r:id="rId9"/>
    <p:sldId id="286" r:id="rId10"/>
    <p:sldId id="273" r:id="rId11"/>
    <p:sldId id="287" r:id="rId12"/>
    <p:sldId id="283" r:id="rId13"/>
    <p:sldId id="268" r:id="rId14"/>
    <p:sldId id="284" r:id="rId15"/>
    <p:sldId id="285" r:id="rId16"/>
    <p:sldId id="288" r:id="rId17"/>
    <p:sldId id="258" r:id="rId18"/>
  </p:sldIdLst>
  <p:sldSz cx="9144000" cy="5143500" type="screen16x9"/>
  <p:notesSz cx="17348200" cy="9753600"/>
  <p:embeddedFontLst>
    <p:embeddedFont>
      <p:font typeface="Oswald" panose="020B0604020202020204" charset="0"/>
      <p:regular r:id="rId20"/>
      <p:bold r:id="rId21"/>
    </p:embeddedFont>
    <p:embeddedFont>
      <p:font typeface="Roboto Condensed" panose="020B0604020202020204" charset="0"/>
      <p:regular r:id="rId22"/>
      <p:bold r:id="rId23"/>
      <p:italic r:id="rId24"/>
      <p:boldItalic r:id="rId25"/>
    </p:embeddedFont>
    <p:embeddedFont>
      <p:font typeface="Roboto Slab" panose="020B0604020202020204" charset="0"/>
      <p:regular r:id="rId26"/>
      <p:bold r:id="rId27"/>
    </p:embeddedFont>
    <p:embeddedFont>
      <p:font typeface="Roboto Slab Light" panose="020B0604020202020204" charset="0"/>
      <p:regular r:id="rId28"/>
      <p:bold r:id="rId29"/>
    </p:embeddedFont>
    <p:embeddedFont>
      <p:font typeface="Sylfaen" panose="010A0502050306030303" pitchFamily="18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810C2B-CA9E-4CA5-AA87-DADFEED4508B}">
  <a:tblStyle styleId="{79810C2B-CA9E-4CA5-AA87-DADFEED4508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>
        <p:scale>
          <a:sx n="125" d="100"/>
          <a:sy n="125" d="100"/>
        </p:scale>
        <p:origin x="-648" y="-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e3383f17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e3383f17a_0_5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e3383f17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e3383f17a_0_13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e3383f17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e3383f17a_0_11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cab6ae12d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cab6ae12d_0_29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e3383f17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e3383f17a_0_27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e3383f17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e3383f17a_0_18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e3383f17a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e3383f17a_0_29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ab6ae12d_0_8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ab6ae12d_0_885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e3383f17a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e3383f17a_0_46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3383f17a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3383f17a_0_37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35175" y="2444850"/>
            <a:ext cx="2473500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05">
          <p15:clr>
            <a:srgbClr val="F9AD4C"/>
          </p15:clr>
        </p15:guide>
        <p15:guide id="2" orient="horz" pos="1633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UBTITLE">
  <p:cSld name="CUSTOM_9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1614" y="0"/>
            <a:ext cx="91425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4" name="Google Shape;94;p17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2945488" y="3082991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1587750" y="1610796"/>
            <a:ext cx="5968500" cy="111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33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08875" y="2444850"/>
            <a:ext cx="2926200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908575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" name="Google Shape;19;p4"/>
          <p:cNvSpPr/>
          <p:nvPr/>
        </p:nvSpPr>
        <p:spPr>
          <a:xfrm>
            <a:off x="550911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042037" y="3436014"/>
            <a:ext cx="5589000" cy="1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042025" y="2390452"/>
            <a:ext cx="2926200" cy="4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9AD4C"/>
          </p15:clr>
        </p15:guide>
        <p15:guide id="2" orient="horz" pos="1595">
          <p15:clr>
            <a:srgbClr val="F9AD4C"/>
          </p15:clr>
        </p15:guide>
        <p15:guide id="3" orient="horz" pos="227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771881" y="2332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 idx="2"/>
          </p:nvPr>
        </p:nvSpPr>
        <p:spPr>
          <a:xfrm>
            <a:off x="6534901" y="194035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5794921" y="1809755"/>
            <a:ext cx="514167" cy="3334886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6534900" y="2259650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3"/>
          </p:nvPr>
        </p:nvSpPr>
        <p:spPr>
          <a:xfrm>
            <a:off x="6534901" y="300044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ubTitle" idx="4"/>
          </p:nvPr>
        </p:nvSpPr>
        <p:spPr>
          <a:xfrm>
            <a:off x="6534900" y="3319738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5"/>
          </p:nvPr>
        </p:nvSpPr>
        <p:spPr>
          <a:xfrm>
            <a:off x="6534901" y="4062355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6"/>
          </p:nvPr>
        </p:nvSpPr>
        <p:spPr>
          <a:xfrm>
            <a:off x="6534900" y="4381650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7" hasCustomPrompt="1"/>
          </p:nvPr>
        </p:nvSpPr>
        <p:spPr>
          <a:xfrm>
            <a:off x="5630853" y="181390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8" hasCustomPrompt="1"/>
          </p:nvPr>
        </p:nvSpPr>
        <p:spPr>
          <a:xfrm>
            <a:off x="5630853" y="2875828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title" idx="9" hasCustomPrompt="1"/>
          </p:nvPr>
        </p:nvSpPr>
        <p:spPr>
          <a:xfrm>
            <a:off x="5630853" y="393775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6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967955" y="90982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4" name="Google Shape;54;p10"/>
          <p:cNvSpPr/>
          <p:nvPr/>
        </p:nvSpPr>
        <p:spPr>
          <a:xfrm>
            <a:off x="6099378" y="-81105"/>
            <a:ext cx="2780100" cy="34401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4770290" y="1417012"/>
            <a:ext cx="3846900" cy="16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443004" y="3037170"/>
            <a:ext cx="5173800" cy="16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3">
          <p15:clr>
            <a:srgbClr val="F9AD4C"/>
          </p15:clr>
        </p15:guide>
        <p15:guide id="2" pos="5427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CUSTOM_4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1397"/>
            <a:ext cx="9198000" cy="5142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9" name="Google Shape;59;p11"/>
          <p:cNvSpPr/>
          <p:nvPr/>
        </p:nvSpPr>
        <p:spPr>
          <a:xfrm>
            <a:off x="552725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0" name="Google Shape;60;p11"/>
          <p:cNvSpPr/>
          <p:nvPr/>
        </p:nvSpPr>
        <p:spPr>
          <a:xfrm>
            <a:off x="5064190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5785275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 idx="2"/>
          </p:nvPr>
        </p:nvSpPr>
        <p:spPr>
          <a:xfrm>
            <a:off x="1273852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idx="3"/>
          </p:nvPr>
        </p:nvSpPr>
        <p:spPr>
          <a:xfrm>
            <a:off x="552727" y="511050"/>
            <a:ext cx="19368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980175" y="3695474"/>
            <a:ext cx="26748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4"/>
          </p:nvPr>
        </p:nvSpPr>
        <p:spPr>
          <a:xfrm>
            <a:off x="5491713" y="3695474"/>
            <a:ext cx="26748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8">
          <p15:clr>
            <a:srgbClr val="F9AD4C"/>
          </p15:clr>
        </p15:guide>
        <p15:guide id="2" orient="horz" pos="34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USTOM_6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490716" y="45491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15511310" y="8028254"/>
                </a:moveTo>
                <a:lnTo>
                  <a:pt x="0" y="8028254"/>
                </a:lnTo>
                <a:lnTo>
                  <a:pt x="0" y="0"/>
                </a:lnTo>
                <a:lnTo>
                  <a:pt x="15511310" y="0"/>
                </a:lnTo>
                <a:lnTo>
                  <a:pt x="15511310" y="8028254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4" name="Google Shape;84;p14"/>
          <p:cNvSpPr/>
          <p:nvPr/>
        </p:nvSpPr>
        <p:spPr>
          <a:xfrm>
            <a:off x="1100016" y="-76979"/>
            <a:ext cx="7149440" cy="3611423"/>
          </a:xfrm>
          <a:custGeom>
            <a:avLst/>
            <a:gdLst/>
            <a:ahLst/>
            <a:cxnLst/>
            <a:rect l="l" t="t" r="r" b="b"/>
            <a:pathLst>
              <a:path w="13553440" h="6687820" extrusionOk="0">
                <a:moveTo>
                  <a:pt x="0" y="6687426"/>
                </a:moveTo>
                <a:lnTo>
                  <a:pt x="13553414" y="6687426"/>
                </a:lnTo>
                <a:lnTo>
                  <a:pt x="13553414" y="0"/>
                </a:lnTo>
                <a:lnTo>
                  <a:pt x="0" y="0"/>
                </a:lnTo>
                <a:lnTo>
                  <a:pt x="0" y="6687426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762378" y="2087095"/>
            <a:ext cx="7632600" cy="96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79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79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79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79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79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79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79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7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1">
  <p:cSld name="CUSTOM_7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260776" y="241102"/>
            <a:ext cx="8622300" cy="7434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64359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2">
  <p:cSld name="CUSTOM_7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260776" y="241102"/>
            <a:ext cx="1765800" cy="18357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14031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62117" y="1276993"/>
            <a:ext cx="16860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380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2791" y="509322"/>
            <a:ext cx="2515500" cy="4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  <p:sldLayoutId id="2147483660" r:id="rId7"/>
    <p:sldLayoutId id="2147483661" r:id="rId8"/>
    <p:sldLayoutId id="2147483662" r:id="rId9"/>
    <p:sldLayoutId id="2147483663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7" name="Google Shape;127;p24"/>
          <p:cNvSpPr/>
          <p:nvPr/>
        </p:nvSpPr>
        <p:spPr>
          <a:xfrm>
            <a:off x="92141" y="148376"/>
            <a:ext cx="9134370" cy="3262535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8" name="Google Shape;128;p24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2686098" y="-18180"/>
            <a:ext cx="3771703" cy="239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LABORATORIUM</a:t>
            </a:r>
            <a:br>
              <a:rPr lang="en-US" sz="4000" dirty="0"/>
            </a:br>
            <a:r>
              <a:rPr lang="en-US" sz="4000" dirty="0"/>
              <a:t>MIKROKONTROLER 2</a:t>
            </a:r>
            <a:endParaRPr sz="4000" dirty="0"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3446050" y="2444850"/>
            <a:ext cx="2251800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EK-3C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2293127" y="254225"/>
            <a:ext cx="4691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 ALIR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0747B-6AC8-46F1-9191-726CF9A4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65" y="1463560"/>
            <a:ext cx="4451424" cy="3282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CBDD-46E0-461B-8091-D604A0DD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900" y="483219"/>
            <a:ext cx="6416200" cy="705127"/>
          </a:xfrm>
        </p:spPr>
        <p:txBody>
          <a:bodyPr/>
          <a:lstStyle/>
          <a:p>
            <a:pPr algn="ctr"/>
            <a:r>
              <a:rPr lang="en-US" sz="2400" dirty="0"/>
              <a:t>Cara </a:t>
            </a:r>
            <a:r>
              <a:rPr lang="en-US" sz="2400" dirty="0" err="1"/>
              <a:t>Kerja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endParaRPr lang="en-ID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ACA9D0-A5C4-487A-BA77-D4F3D73C4875}"/>
              </a:ext>
            </a:extLst>
          </p:cNvPr>
          <p:cNvSpPr txBox="1">
            <a:spLocks/>
          </p:cNvSpPr>
          <p:nvPr/>
        </p:nvSpPr>
        <p:spPr>
          <a:xfrm>
            <a:off x="1527716" y="1750742"/>
            <a:ext cx="6416200" cy="27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16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25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25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25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25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25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25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25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25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just"/>
            <a:r>
              <a:rPr lang="en-US" dirty="0"/>
              <a:t>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ditempelkan</a:t>
            </a:r>
            <a:r>
              <a:rPr lang="en-US" dirty="0"/>
              <a:t> RFID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cip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kartu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data. </a:t>
            </a:r>
            <a:r>
              <a:rPr lang="en-US" dirty="0" err="1"/>
              <a:t>Kemudian</a:t>
            </a:r>
            <a:r>
              <a:rPr lang="en-US" dirty="0"/>
              <a:t> data yang </a:t>
            </a:r>
            <a:r>
              <a:rPr lang="en-US" dirty="0" err="1"/>
              <a:t>terbaca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 proses oleh NodeMcu8266 dan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dikirimkan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spreadsheet. Pada spreadsheet </a:t>
            </a:r>
            <a:r>
              <a:rPr lang="en-US" dirty="0" err="1"/>
              <a:t>ditampilkan</a:t>
            </a:r>
            <a:r>
              <a:rPr lang="en-US" dirty="0"/>
              <a:t> dan </a:t>
            </a:r>
            <a:r>
              <a:rPr lang="en-US" dirty="0" err="1"/>
              <a:t>tersimpan</a:t>
            </a:r>
            <a:r>
              <a:rPr lang="en-US" dirty="0"/>
              <a:t> data-data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</a:t>
            </a:r>
            <a:r>
              <a:rPr lang="en-US" dirty="0"/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3169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8AFB-9A60-4FDD-BE72-C9205B55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050" y="429274"/>
            <a:ext cx="6435900" cy="485127"/>
          </a:xfrm>
        </p:spPr>
        <p:txBody>
          <a:bodyPr/>
          <a:lstStyle/>
          <a:p>
            <a:pPr algn="ctr"/>
            <a:r>
              <a:rPr lang="en-US" sz="2400" dirty="0"/>
              <a:t>GAMBAR RANGKAIAN</a:t>
            </a:r>
            <a:endParaRPr lang="en-ID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E014E-01D8-4B65-A446-BBCCA701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50" y="1266942"/>
            <a:ext cx="6435901" cy="35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9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755700" y="-59722"/>
            <a:ext cx="7632600" cy="6561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PROGRAM</a:t>
            </a:r>
            <a:endParaRPr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337B6-3C48-49AB-A79A-32038090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6" y="596383"/>
            <a:ext cx="1926704" cy="2903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5413E5-B0B1-48C0-97EB-11BB45FF0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148" y="567367"/>
            <a:ext cx="1845829" cy="2961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EEDF1-0C7A-4D7B-9FB3-B3DEFD9F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355" y="596382"/>
            <a:ext cx="1793229" cy="29034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1056F-52FA-4DA6-9FC2-7ECF01E6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93" y="533971"/>
            <a:ext cx="1719050" cy="2945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9BEAB0-A846-4CB0-BAC5-E2459215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06" y="533971"/>
            <a:ext cx="1621293" cy="294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5E897-BA18-4B6D-8363-45C1EE156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862" y="533971"/>
            <a:ext cx="1472983" cy="294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883F4B-F641-4D9D-938B-12FB250EC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247" y="533971"/>
            <a:ext cx="1479898" cy="29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1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D8132-798D-442E-AC6C-86D2DA4A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59" y="573207"/>
            <a:ext cx="1659762" cy="2893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AAE32-5D61-47EF-A1AB-DDE0B1E0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63" y="573207"/>
            <a:ext cx="1659761" cy="2893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BC982-EB7E-4D58-9F7A-A35A4BFC3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81" y="573207"/>
            <a:ext cx="1834536" cy="28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66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405E51-A403-467B-99A8-4B9C3A73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8" t="1485" r="3298" b="2846"/>
          <a:stretch/>
        </p:blipFill>
        <p:spPr>
          <a:xfrm>
            <a:off x="2219092" y="462333"/>
            <a:ext cx="4705815" cy="29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639336" y="929268"/>
            <a:ext cx="4177991" cy="9861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Sylfaen" panose="010A0502050306030303" pitchFamily="18" charset="0"/>
              </a:rPr>
              <a:t>KESIMPULAN</a:t>
            </a:r>
            <a:endParaRPr sz="2000" b="1" dirty="0">
              <a:latin typeface="Sylfaen" panose="010A0502050306030303" pitchFamily="18" charset="0"/>
            </a:endParaRPr>
          </a:p>
        </p:txBody>
      </p:sp>
      <p:sp>
        <p:nvSpPr>
          <p:cNvPr id="3" name="Google Shape;145;p26">
            <a:extLst>
              <a:ext uri="{FF2B5EF4-FFF2-40B4-BE49-F238E27FC236}">
                <a16:creationId xmlns:a16="http://schemas.microsoft.com/office/drawing/2014/main" id="{DA88CEE1-A8E3-440B-9C23-14C8C996B3AE}"/>
              </a:ext>
            </a:extLst>
          </p:cNvPr>
          <p:cNvSpPr txBox="1">
            <a:spLocks/>
          </p:cNvSpPr>
          <p:nvPr/>
        </p:nvSpPr>
        <p:spPr>
          <a:xfrm>
            <a:off x="639336" y="1251284"/>
            <a:ext cx="3932664" cy="296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2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lvl="0"/>
            <a:r>
              <a:rPr lang="en-US" sz="800" dirty="0"/>
              <a:t>1. 	</a:t>
            </a:r>
            <a:r>
              <a:rPr lang="en-US" sz="800" dirty="0" err="1"/>
              <a:t>Memudahkan</a:t>
            </a:r>
            <a:r>
              <a:rPr lang="en-US" sz="800" dirty="0"/>
              <a:t> </a:t>
            </a:r>
            <a:r>
              <a:rPr lang="en-US" sz="800" dirty="0" err="1"/>
              <a:t>mahasiswa</a:t>
            </a:r>
            <a:r>
              <a:rPr lang="en-US" sz="800" dirty="0"/>
              <a:t> </a:t>
            </a:r>
            <a:r>
              <a:rPr lang="en-US" sz="800" dirty="0" err="1"/>
              <a:t>dalam</a:t>
            </a:r>
            <a:r>
              <a:rPr lang="en-US" sz="800" dirty="0"/>
              <a:t> </a:t>
            </a:r>
            <a:r>
              <a:rPr lang="en-US" sz="800" dirty="0" err="1"/>
              <a:t>melakukan</a:t>
            </a:r>
            <a:r>
              <a:rPr lang="en-US" sz="800" dirty="0"/>
              <a:t> </a:t>
            </a:r>
            <a:r>
              <a:rPr lang="en-US" sz="800" dirty="0" err="1"/>
              <a:t>presensi</a:t>
            </a:r>
            <a:r>
              <a:rPr lang="en-US" sz="800" dirty="0"/>
              <a:t> </a:t>
            </a:r>
            <a:r>
              <a:rPr lang="en-US" sz="800" dirty="0" err="1"/>
              <a:t>saat</a:t>
            </a:r>
            <a:r>
              <a:rPr lang="en-US" sz="800" dirty="0"/>
              <a:t> </a:t>
            </a:r>
            <a:r>
              <a:rPr lang="en-US" sz="800" dirty="0" err="1"/>
              <a:t>kuliah</a:t>
            </a:r>
            <a:r>
              <a:rPr lang="en-US" sz="800" dirty="0"/>
              <a:t> offline </a:t>
            </a:r>
            <a:r>
              <a:rPr lang="en-US" sz="800" dirty="0" err="1"/>
              <a:t>menggunakan</a:t>
            </a:r>
            <a:r>
              <a:rPr lang="en-US" sz="800" dirty="0"/>
              <a:t> </a:t>
            </a:r>
            <a:r>
              <a:rPr lang="en-US" sz="800" dirty="0" err="1"/>
              <a:t>kartu</a:t>
            </a:r>
            <a:r>
              <a:rPr lang="en-US" sz="800" dirty="0"/>
              <a:t> </a:t>
            </a:r>
            <a:r>
              <a:rPr lang="en-US" sz="800" dirty="0" err="1"/>
              <a:t>dengan</a:t>
            </a:r>
            <a:r>
              <a:rPr lang="en-US" sz="800" dirty="0"/>
              <a:t> </a:t>
            </a:r>
            <a:r>
              <a:rPr lang="en-US" sz="800" dirty="0" err="1"/>
              <a:t>terciptanya</a:t>
            </a:r>
            <a:r>
              <a:rPr lang="en-US" sz="800" dirty="0"/>
              <a:t> “</a:t>
            </a:r>
            <a:r>
              <a:rPr lang="en-ID" sz="800" dirty="0"/>
              <a:t>Monitoring </a:t>
            </a:r>
            <a:r>
              <a:rPr lang="en-ID" sz="800" dirty="0" err="1"/>
              <a:t>Presensi</a:t>
            </a:r>
            <a:r>
              <a:rPr lang="en-ID" sz="800" dirty="0"/>
              <a:t> </a:t>
            </a:r>
            <a:r>
              <a:rPr lang="en-ID" sz="800" dirty="0" err="1"/>
              <a:t>Perpustakaan</a:t>
            </a:r>
            <a:r>
              <a:rPr lang="en-ID" sz="800" dirty="0"/>
              <a:t> </a:t>
            </a:r>
            <a:r>
              <a:rPr lang="en-ID" sz="800" dirty="0" err="1"/>
              <a:t>Elektro</a:t>
            </a:r>
            <a:r>
              <a:rPr lang="en-ID" sz="800" dirty="0"/>
              <a:t> </a:t>
            </a:r>
            <a:r>
              <a:rPr lang="en-ID" sz="800" dirty="0" err="1"/>
              <a:t>Menggunakan</a:t>
            </a:r>
            <a:r>
              <a:rPr lang="en-ID" sz="800" dirty="0"/>
              <a:t> </a:t>
            </a:r>
            <a:r>
              <a:rPr lang="en-ID" sz="800" dirty="0" err="1"/>
              <a:t>Kartu</a:t>
            </a:r>
            <a:r>
              <a:rPr lang="en-ID" sz="800" dirty="0"/>
              <a:t> E-PJE </a:t>
            </a:r>
            <a:r>
              <a:rPr lang="en-ID" sz="800" dirty="0" err="1"/>
              <a:t>Berbasis</a:t>
            </a:r>
            <a:r>
              <a:rPr lang="en-ID" sz="800" dirty="0"/>
              <a:t> Internet of Things</a:t>
            </a:r>
            <a:r>
              <a:rPr lang="en-US" sz="800" dirty="0"/>
              <a:t>”, </a:t>
            </a:r>
            <a:r>
              <a:rPr lang="en-US" sz="800" dirty="0" err="1"/>
              <a:t>serta</a:t>
            </a:r>
            <a:r>
              <a:rPr lang="en-US" sz="800" dirty="0"/>
              <a:t> </a:t>
            </a:r>
            <a:r>
              <a:rPr lang="en-US" sz="800" dirty="0" err="1"/>
              <a:t>efektif</a:t>
            </a:r>
            <a:r>
              <a:rPr lang="en-US" sz="800" dirty="0"/>
              <a:t> </a:t>
            </a:r>
            <a:r>
              <a:rPr lang="en-US" sz="800" dirty="0" err="1"/>
              <a:t>untuk</a:t>
            </a:r>
            <a:r>
              <a:rPr lang="en-US" sz="800" dirty="0"/>
              <a:t> </a:t>
            </a:r>
            <a:r>
              <a:rPr lang="en-US" sz="800" dirty="0" err="1"/>
              <a:t>mencegah</a:t>
            </a:r>
            <a:r>
              <a:rPr lang="en-US" sz="800" dirty="0"/>
              <a:t> </a:t>
            </a:r>
            <a:r>
              <a:rPr lang="en-US" sz="800" dirty="0" err="1"/>
              <a:t>kecurangan</a:t>
            </a:r>
            <a:r>
              <a:rPr lang="en-US" sz="800" dirty="0"/>
              <a:t> </a:t>
            </a:r>
            <a:r>
              <a:rPr lang="en-US" sz="800" dirty="0" err="1"/>
              <a:t>dalam</a:t>
            </a:r>
            <a:r>
              <a:rPr lang="en-US" sz="800" dirty="0"/>
              <a:t> </a:t>
            </a:r>
            <a:r>
              <a:rPr lang="en-US" sz="800" dirty="0" err="1"/>
              <a:t>presensi</a:t>
            </a:r>
            <a:r>
              <a:rPr lang="en-US" sz="800" dirty="0"/>
              <a:t>.</a:t>
            </a:r>
            <a:endParaRPr lang="en-ID" sz="800" dirty="0"/>
          </a:p>
          <a:p>
            <a:pPr lvl="0"/>
            <a:r>
              <a:rPr lang="en-US" sz="800" dirty="0"/>
              <a:t>2. 	</a:t>
            </a:r>
            <a:r>
              <a:rPr lang="en-US" sz="800" dirty="0" err="1"/>
              <a:t>Dalam</a:t>
            </a:r>
            <a:r>
              <a:rPr lang="en-US" sz="800" dirty="0"/>
              <a:t> </a:t>
            </a:r>
            <a:r>
              <a:rPr lang="en-US" sz="800" dirty="0" err="1"/>
              <a:t>menciptakan</a:t>
            </a:r>
            <a:r>
              <a:rPr lang="en-US" sz="800" dirty="0"/>
              <a:t> </a:t>
            </a:r>
            <a:r>
              <a:rPr lang="en-US" sz="800" dirty="0" err="1"/>
              <a:t>alat</a:t>
            </a:r>
            <a:r>
              <a:rPr lang="en-US" sz="800" b="1" dirty="0"/>
              <a:t> </a:t>
            </a:r>
            <a:r>
              <a:rPr lang="en-US" sz="800" dirty="0"/>
              <a:t>“</a:t>
            </a:r>
            <a:r>
              <a:rPr lang="en-ID" sz="800" dirty="0"/>
              <a:t>Monitoring </a:t>
            </a:r>
            <a:r>
              <a:rPr lang="en-ID" sz="800" dirty="0" err="1"/>
              <a:t>Presensi</a:t>
            </a:r>
            <a:r>
              <a:rPr lang="en-ID" sz="800" dirty="0"/>
              <a:t> </a:t>
            </a:r>
            <a:r>
              <a:rPr lang="en-ID" sz="800" dirty="0" err="1"/>
              <a:t>Perpustakaan</a:t>
            </a:r>
            <a:r>
              <a:rPr lang="en-ID" sz="800" dirty="0"/>
              <a:t> </a:t>
            </a:r>
            <a:r>
              <a:rPr lang="en-ID" sz="800" dirty="0" err="1"/>
              <a:t>Elektro</a:t>
            </a:r>
            <a:r>
              <a:rPr lang="en-ID" sz="800" dirty="0"/>
              <a:t> </a:t>
            </a:r>
            <a:r>
              <a:rPr lang="en-ID" sz="800" dirty="0" err="1"/>
              <a:t>Menggunakan</a:t>
            </a:r>
            <a:r>
              <a:rPr lang="en-ID" sz="800" dirty="0"/>
              <a:t> </a:t>
            </a:r>
            <a:r>
              <a:rPr lang="en-ID" sz="800" dirty="0" err="1"/>
              <a:t>Kartu</a:t>
            </a:r>
            <a:r>
              <a:rPr lang="en-ID" sz="800" dirty="0"/>
              <a:t> E-PJE </a:t>
            </a:r>
            <a:r>
              <a:rPr lang="en-ID" sz="800" dirty="0" err="1"/>
              <a:t>Berbasis</a:t>
            </a:r>
            <a:r>
              <a:rPr lang="en-ID" sz="800" dirty="0"/>
              <a:t> Internet of Things</a:t>
            </a:r>
            <a:r>
              <a:rPr lang="en-US" sz="800" dirty="0"/>
              <a:t>” </a:t>
            </a:r>
            <a:r>
              <a:rPr lang="en-US" sz="800" dirty="0" err="1"/>
              <a:t>dibutuhkan</a:t>
            </a:r>
            <a:r>
              <a:rPr lang="en-US" sz="800" dirty="0"/>
              <a:t> Internet of Things Uno </a:t>
            </a:r>
            <a:r>
              <a:rPr lang="en-US" sz="800" dirty="0" err="1"/>
              <a:t>sebagai</a:t>
            </a:r>
            <a:r>
              <a:rPr lang="en-US" sz="800" dirty="0"/>
              <a:t> </a:t>
            </a:r>
            <a:r>
              <a:rPr lang="en-US" sz="800" dirty="0" err="1"/>
              <a:t>pusat</a:t>
            </a:r>
            <a:r>
              <a:rPr lang="en-US" sz="800" dirty="0"/>
              <a:t> </a:t>
            </a:r>
            <a:r>
              <a:rPr lang="en-US" sz="800" dirty="0" err="1"/>
              <a:t>maupun</a:t>
            </a:r>
            <a:r>
              <a:rPr lang="en-US" sz="800" dirty="0"/>
              <a:t> </a:t>
            </a:r>
            <a:r>
              <a:rPr lang="en-US" sz="800" dirty="0" err="1"/>
              <a:t>otak</a:t>
            </a:r>
            <a:r>
              <a:rPr lang="en-US" sz="800" dirty="0"/>
              <a:t>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prosessor</a:t>
            </a:r>
            <a:r>
              <a:rPr lang="en-US" sz="800" dirty="0"/>
              <a:t>. </a:t>
            </a:r>
            <a:r>
              <a:rPr lang="en-US" sz="800" dirty="0" err="1"/>
              <a:t>Komponen</a:t>
            </a:r>
            <a:r>
              <a:rPr lang="en-US" sz="800" dirty="0"/>
              <a:t> </a:t>
            </a:r>
            <a:r>
              <a:rPr lang="en-US" sz="800" dirty="0" err="1"/>
              <a:t>utama</a:t>
            </a:r>
            <a:r>
              <a:rPr lang="en-US" sz="800" dirty="0"/>
              <a:t> lain yang </a:t>
            </a:r>
            <a:r>
              <a:rPr lang="en-US" sz="800" dirty="0" err="1"/>
              <a:t>dibutuhkan</a:t>
            </a:r>
            <a:r>
              <a:rPr lang="en-US" sz="800" dirty="0"/>
              <a:t> </a:t>
            </a:r>
            <a:r>
              <a:rPr lang="en-US" sz="800" dirty="0" err="1"/>
              <a:t>untuk</a:t>
            </a:r>
            <a:r>
              <a:rPr lang="en-US" sz="800" dirty="0"/>
              <a:t> </a:t>
            </a:r>
            <a:r>
              <a:rPr lang="en-US" sz="800" dirty="0" err="1"/>
              <a:t>pembuatannya</a:t>
            </a:r>
            <a:r>
              <a:rPr lang="en-US" sz="800" dirty="0"/>
              <a:t> </a:t>
            </a:r>
            <a:r>
              <a:rPr lang="en-US" sz="800" dirty="0" err="1"/>
              <a:t>sendiri</a:t>
            </a:r>
            <a:r>
              <a:rPr lang="en-US" sz="800" dirty="0"/>
              <a:t> </a:t>
            </a:r>
            <a:r>
              <a:rPr lang="en-US" sz="800" dirty="0" err="1"/>
              <a:t>adalah</a:t>
            </a:r>
            <a:r>
              <a:rPr lang="en-US" sz="800" dirty="0"/>
              <a:t> Sensor RFID,  dan Modul I2C yang </a:t>
            </a:r>
            <a:r>
              <a:rPr lang="en-US" sz="800" dirty="0" err="1"/>
              <a:t>saling</a:t>
            </a:r>
            <a:r>
              <a:rPr lang="en-US" sz="800" dirty="0"/>
              <a:t> </a:t>
            </a:r>
            <a:r>
              <a:rPr lang="en-US" sz="800" dirty="0" err="1"/>
              <a:t>terintegrasi</a:t>
            </a:r>
            <a:r>
              <a:rPr lang="en-US" sz="800" dirty="0"/>
              <a:t> </a:t>
            </a:r>
            <a:r>
              <a:rPr lang="en-US" sz="800" dirty="0" err="1"/>
              <a:t>satu</a:t>
            </a:r>
            <a:r>
              <a:rPr lang="en-US" sz="800" dirty="0"/>
              <a:t> </a:t>
            </a:r>
            <a:r>
              <a:rPr lang="en-US" sz="800" dirty="0" err="1"/>
              <a:t>sama</a:t>
            </a:r>
            <a:r>
              <a:rPr lang="en-US" sz="800" dirty="0"/>
              <a:t> lain </a:t>
            </a:r>
            <a:r>
              <a:rPr lang="en-US" sz="800" dirty="0" err="1"/>
              <a:t>sehingga</a:t>
            </a:r>
            <a:r>
              <a:rPr lang="en-US" sz="800" dirty="0"/>
              <a:t> </a:t>
            </a:r>
            <a:r>
              <a:rPr lang="en-US" sz="800" dirty="0" err="1"/>
              <a:t>membentuk</a:t>
            </a:r>
            <a:r>
              <a:rPr lang="en-US" sz="800" dirty="0"/>
              <a:t> </a:t>
            </a:r>
            <a:r>
              <a:rPr lang="en-US" sz="800" dirty="0" err="1"/>
              <a:t>suatu</a:t>
            </a:r>
            <a:r>
              <a:rPr lang="en-US" sz="800" dirty="0"/>
              <a:t> </a:t>
            </a:r>
            <a:r>
              <a:rPr lang="en-US" sz="800" dirty="0" err="1"/>
              <a:t>alat</a:t>
            </a:r>
            <a:r>
              <a:rPr lang="en-US" sz="800" b="1" dirty="0"/>
              <a:t> </a:t>
            </a:r>
            <a:r>
              <a:rPr lang="en-US" sz="800" dirty="0"/>
              <a:t>“</a:t>
            </a:r>
            <a:r>
              <a:rPr lang="en-ID" sz="800" dirty="0"/>
              <a:t>Monitoring </a:t>
            </a:r>
            <a:r>
              <a:rPr lang="en-ID" sz="800" dirty="0" err="1"/>
              <a:t>Presensi</a:t>
            </a:r>
            <a:r>
              <a:rPr lang="en-ID" sz="800" dirty="0"/>
              <a:t> </a:t>
            </a:r>
            <a:r>
              <a:rPr lang="en-ID" sz="800" dirty="0" err="1"/>
              <a:t>Perpustakan</a:t>
            </a:r>
            <a:r>
              <a:rPr lang="en-ID" sz="800" dirty="0"/>
              <a:t> </a:t>
            </a:r>
            <a:r>
              <a:rPr lang="en-ID" sz="800" dirty="0" err="1"/>
              <a:t>Menggunakan</a:t>
            </a:r>
            <a:r>
              <a:rPr lang="en-ID" sz="800" dirty="0"/>
              <a:t> </a:t>
            </a:r>
            <a:r>
              <a:rPr lang="en-ID" sz="800" dirty="0" err="1"/>
              <a:t>Kartu</a:t>
            </a:r>
            <a:r>
              <a:rPr lang="en-ID" sz="800" dirty="0"/>
              <a:t> E-PJE </a:t>
            </a:r>
            <a:r>
              <a:rPr lang="en-ID" sz="800" dirty="0" err="1"/>
              <a:t>Berbasis</a:t>
            </a:r>
            <a:r>
              <a:rPr lang="en-ID" sz="800" dirty="0"/>
              <a:t> Internet of Things</a:t>
            </a:r>
            <a:r>
              <a:rPr lang="en-US" sz="800" dirty="0"/>
              <a:t>” yang </a:t>
            </a:r>
            <a:r>
              <a:rPr lang="en-US" sz="800" dirty="0" err="1"/>
              <a:t>dapat</a:t>
            </a:r>
            <a:r>
              <a:rPr lang="en-US" sz="800" dirty="0"/>
              <a:t> </a:t>
            </a:r>
            <a:r>
              <a:rPr lang="en-US" sz="800" dirty="0" err="1"/>
              <a:t>mempermudah</a:t>
            </a:r>
            <a:r>
              <a:rPr lang="en-US" sz="800" dirty="0"/>
              <a:t> </a:t>
            </a:r>
            <a:r>
              <a:rPr lang="en-US" sz="800" dirty="0" err="1"/>
              <a:t>mahasiswa</a:t>
            </a:r>
            <a:r>
              <a:rPr lang="en-US" sz="800" dirty="0"/>
              <a:t> </a:t>
            </a:r>
            <a:r>
              <a:rPr lang="en-US" sz="800" dirty="0" err="1"/>
              <a:t>dalam</a:t>
            </a:r>
            <a:r>
              <a:rPr lang="en-US" sz="800" dirty="0"/>
              <a:t> </a:t>
            </a:r>
            <a:r>
              <a:rPr lang="en-US" sz="800" dirty="0" err="1"/>
              <a:t>melakukan</a:t>
            </a:r>
            <a:r>
              <a:rPr lang="en-US" sz="800" dirty="0"/>
              <a:t> </a:t>
            </a:r>
            <a:r>
              <a:rPr lang="en-US" sz="800" dirty="0" err="1"/>
              <a:t>kegiatan</a:t>
            </a:r>
            <a:r>
              <a:rPr lang="en-US" sz="800" dirty="0"/>
              <a:t> </a:t>
            </a:r>
            <a:r>
              <a:rPr lang="en-US" sz="800" dirty="0" err="1"/>
              <a:t>presensi</a:t>
            </a:r>
            <a:r>
              <a:rPr lang="en-US" sz="800" dirty="0"/>
              <a:t>.</a:t>
            </a:r>
            <a:endParaRPr lang="en-ID" sz="800" dirty="0"/>
          </a:p>
          <a:p>
            <a:pPr lvl="0"/>
            <a:r>
              <a:rPr lang="en-US" sz="800" dirty="0"/>
              <a:t>3.	</a:t>
            </a:r>
            <a:r>
              <a:rPr lang="en-US" sz="800" dirty="0" err="1"/>
              <a:t>Prinsip</a:t>
            </a:r>
            <a:r>
              <a:rPr lang="en-US" sz="800" dirty="0"/>
              <a:t> </a:t>
            </a:r>
            <a:r>
              <a:rPr lang="en-US" sz="800" dirty="0" err="1"/>
              <a:t>kerja</a:t>
            </a:r>
            <a:r>
              <a:rPr lang="en-US" sz="800" dirty="0"/>
              <a:t>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Sistem</a:t>
            </a:r>
            <a:r>
              <a:rPr lang="en-US" sz="800" dirty="0"/>
              <a:t> </a:t>
            </a:r>
            <a:r>
              <a:rPr lang="en-ID" sz="800" dirty="0"/>
              <a:t>Monitoring </a:t>
            </a:r>
            <a:r>
              <a:rPr lang="en-ID" sz="800" dirty="0" err="1"/>
              <a:t>Presensi</a:t>
            </a:r>
            <a:r>
              <a:rPr lang="en-ID" sz="800" dirty="0"/>
              <a:t> </a:t>
            </a:r>
            <a:r>
              <a:rPr lang="en-ID" sz="800" dirty="0" err="1"/>
              <a:t>Perpustakaan</a:t>
            </a:r>
            <a:r>
              <a:rPr lang="en-ID" sz="800" dirty="0"/>
              <a:t> </a:t>
            </a:r>
            <a:r>
              <a:rPr lang="en-ID" sz="800" dirty="0" err="1"/>
              <a:t>Elektro</a:t>
            </a:r>
            <a:r>
              <a:rPr lang="en-ID" sz="800" dirty="0"/>
              <a:t> </a:t>
            </a:r>
            <a:r>
              <a:rPr lang="en-ID" sz="800" dirty="0" err="1"/>
              <a:t>Menggunakan</a:t>
            </a:r>
            <a:r>
              <a:rPr lang="en-ID" sz="800" dirty="0"/>
              <a:t> </a:t>
            </a:r>
            <a:r>
              <a:rPr lang="en-ID" sz="800" dirty="0" err="1"/>
              <a:t>Kartu</a:t>
            </a:r>
            <a:r>
              <a:rPr lang="en-ID" sz="800" dirty="0"/>
              <a:t> E-PJE </a:t>
            </a:r>
            <a:r>
              <a:rPr lang="en-ID" sz="800" dirty="0" err="1"/>
              <a:t>Berbasis</a:t>
            </a:r>
            <a:r>
              <a:rPr lang="en-ID" sz="800" dirty="0"/>
              <a:t> Internet of Things” </a:t>
            </a:r>
            <a:r>
              <a:rPr lang="en-ID" sz="800" dirty="0" err="1"/>
              <a:t>yaitu</a:t>
            </a:r>
            <a:r>
              <a:rPr lang="en-ID" sz="800" dirty="0"/>
              <a:t> </a:t>
            </a:r>
            <a:r>
              <a:rPr lang="en-ID" sz="800" dirty="0" err="1"/>
              <a:t>mendeteksi</a:t>
            </a:r>
            <a:r>
              <a:rPr lang="en-ID" sz="800" dirty="0"/>
              <a:t> </a:t>
            </a:r>
            <a:r>
              <a:rPr lang="en-ID" sz="800" dirty="0" err="1"/>
              <a:t>kartu</a:t>
            </a:r>
            <a:r>
              <a:rPr lang="en-ID" sz="800" dirty="0"/>
              <a:t> yang </a:t>
            </a:r>
            <a:r>
              <a:rPr lang="en-ID" sz="800" dirty="0" err="1"/>
              <a:t>sudah</a:t>
            </a:r>
            <a:r>
              <a:rPr lang="en-ID" sz="800" dirty="0"/>
              <a:t> </a:t>
            </a:r>
            <a:r>
              <a:rPr lang="en-ID" sz="800" dirty="0" err="1"/>
              <a:t>terdaftar</a:t>
            </a:r>
            <a:r>
              <a:rPr lang="en-ID" sz="800" dirty="0"/>
              <a:t> </a:t>
            </a:r>
            <a:r>
              <a:rPr lang="en-ID" sz="800" dirty="0" err="1"/>
              <a:t>untuk</a:t>
            </a:r>
            <a:r>
              <a:rPr lang="en-ID" sz="800" dirty="0"/>
              <a:t> </a:t>
            </a:r>
            <a:r>
              <a:rPr lang="en-ID" sz="800" dirty="0" err="1"/>
              <a:t>presensi</a:t>
            </a:r>
            <a:r>
              <a:rPr lang="en-ID" sz="800" dirty="0"/>
              <a:t> </a:t>
            </a:r>
            <a:r>
              <a:rPr lang="en-ID" sz="800" dirty="0" err="1"/>
              <a:t>saat</a:t>
            </a:r>
            <a:r>
              <a:rPr lang="en-ID" sz="800" dirty="0"/>
              <a:t> </a:t>
            </a:r>
            <a:r>
              <a:rPr lang="en-ID" sz="800" dirty="0" err="1"/>
              <a:t>masuk</a:t>
            </a:r>
            <a:r>
              <a:rPr lang="en-ID" sz="800" dirty="0"/>
              <a:t> </a:t>
            </a:r>
            <a:r>
              <a:rPr lang="en-ID" sz="800" dirty="0" err="1"/>
              <a:t>kemudian</a:t>
            </a:r>
            <a:r>
              <a:rPr lang="en-ID" sz="800" dirty="0"/>
              <a:t> data </a:t>
            </a:r>
            <a:r>
              <a:rPr lang="en-ID" sz="800" dirty="0" err="1"/>
              <a:t>tersebut</a:t>
            </a:r>
            <a:r>
              <a:rPr lang="en-ID" sz="800" dirty="0"/>
              <a:t> </a:t>
            </a:r>
            <a:r>
              <a:rPr lang="en-ID" sz="800" dirty="0" err="1"/>
              <a:t>akan</a:t>
            </a:r>
            <a:r>
              <a:rPr lang="en-ID" sz="800" dirty="0"/>
              <a:t> </a:t>
            </a:r>
            <a:r>
              <a:rPr lang="en-ID" sz="800" dirty="0" err="1"/>
              <a:t>disimpan</a:t>
            </a:r>
            <a:r>
              <a:rPr lang="en-ID" sz="800" dirty="0"/>
              <a:t> di </a:t>
            </a:r>
            <a:r>
              <a:rPr lang="en-ID" sz="800" dirty="0" err="1"/>
              <a:t>dalam</a:t>
            </a:r>
            <a:r>
              <a:rPr lang="en-ID" sz="800" dirty="0"/>
              <a:t> Microsoft </a:t>
            </a:r>
            <a:r>
              <a:rPr lang="en-ID" sz="800" dirty="0" err="1"/>
              <a:t>excell</a:t>
            </a:r>
            <a:endParaRPr lang="en-ID" sz="800" dirty="0"/>
          </a:p>
          <a:p>
            <a:pPr marL="269875" indent="-269875" algn="just">
              <a:buAutoNum type="arabicPeriod"/>
            </a:pPr>
            <a:endParaRPr lang="en-US" sz="800" b="1" dirty="0">
              <a:latin typeface="Sylfaen" panose="010A0502050306030303" pitchFamily="18" charset="0"/>
            </a:endParaRPr>
          </a:p>
        </p:txBody>
      </p:sp>
      <p:sp>
        <p:nvSpPr>
          <p:cNvPr id="5" name="Google Shape;174;p29">
            <a:extLst>
              <a:ext uri="{FF2B5EF4-FFF2-40B4-BE49-F238E27FC236}">
                <a16:creationId xmlns:a16="http://schemas.microsoft.com/office/drawing/2014/main" id="{73DF6081-0B23-4555-99A9-8D4C3CA7A34C}"/>
              </a:ext>
            </a:extLst>
          </p:cNvPr>
          <p:cNvSpPr/>
          <p:nvPr/>
        </p:nvSpPr>
        <p:spPr>
          <a:xfrm>
            <a:off x="4908885" y="1012302"/>
            <a:ext cx="3595779" cy="46682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36" name="Google Shape;136;p25"/>
          <p:cNvSpPr/>
          <p:nvPr/>
        </p:nvSpPr>
        <p:spPr>
          <a:xfrm>
            <a:off x="78058" y="582474"/>
            <a:ext cx="8987883" cy="3189249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137" name="Google Shape;137;p25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2422213" y="563602"/>
            <a:ext cx="4299600" cy="28404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D" sz="3200" dirty="0"/>
              <a:t>MONITORING PRESENSI PERPUSTAKAAN ELEKTRO MENGGUNAKAN KARTU	 E-PJE BERBASIS INTERNET OF THINGS</a:t>
            </a:r>
            <a:endParaRPr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5"/>
          <p:cNvSpPr txBox="1">
            <a:spLocks noGrp="1"/>
          </p:cNvSpPr>
          <p:nvPr>
            <p:ph type="subTitle" idx="1"/>
          </p:nvPr>
        </p:nvSpPr>
        <p:spPr>
          <a:xfrm>
            <a:off x="3193400" y="1913466"/>
            <a:ext cx="2826600" cy="1820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dirty="0"/>
              <a:t>Sonia Audira (3.32.20.2.22)</a:t>
            </a:r>
          </a:p>
          <a:p>
            <a:pPr marL="228600" lvl="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dirty="0"/>
              <a:t>Yohan Wahyu </a:t>
            </a:r>
            <a:r>
              <a:rPr lang="en-US" sz="2400" dirty="0" err="1"/>
              <a:t>Pradana</a:t>
            </a:r>
            <a:r>
              <a:rPr lang="en-US" sz="2400" dirty="0"/>
              <a:t> (3.32.20.2.26)</a:t>
            </a:r>
          </a:p>
        </p:txBody>
      </p:sp>
      <p:sp>
        <p:nvSpPr>
          <p:cNvPr id="695" name="Google Shape;695;p45"/>
          <p:cNvSpPr txBox="1">
            <a:spLocks noGrp="1"/>
          </p:cNvSpPr>
          <p:nvPr>
            <p:ph type="title"/>
          </p:nvPr>
        </p:nvSpPr>
        <p:spPr>
          <a:xfrm>
            <a:off x="1587750" y="191070"/>
            <a:ext cx="5968500" cy="9826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NAMA ANGGOTA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6188231" y="1417012"/>
            <a:ext cx="2429100" cy="16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LATAR</a:t>
            </a:r>
            <a:br>
              <a:rPr lang="en-US" dirty="0"/>
            </a:br>
            <a:r>
              <a:rPr lang="en-US" dirty="0">
                <a:solidFill>
                  <a:srgbClr val="DAC1B6"/>
                </a:solidFill>
              </a:rPr>
              <a:t>BELAKANG</a:t>
            </a:r>
            <a:endParaRPr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1070518" y="1248937"/>
            <a:ext cx="4980878" cy="31892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just">
              <a:buNone/>
            </a:pPr>
            <a:r>
              <a:rPr lang="en-ID" dirty="0" err="1"/>
              <a:t>Seiring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r>
              <a:rPr lang="en-ID" dirty="0"/>
              <a:t> zaman,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akademik</a:t>
            </a:r>
            <a:r>
              <a:rPr lang="en-ID" dirty="0"/>
              <a:t> </a:t>
            </a:r>
            <a:r>
              <a:rPr lang="en-ID" dirty="0" err="1"/>
              <a:t>khususnya</a:t>
            </a:r>
            <a:r>
              <a:rPr lang="en-ID" dirty="0"/>
              <a:t> pada </a:t>
            </a:r>
            <a:r>
              <a:rPr lang="en-ID" dirty="0" err="1"/>
              <a:t>perpustakaan</a:t>
            </a:r>
            <a:r>
              <a:rPr lang="en-ID" dirty="0"/>
              <a:t> </a:t>
            </a:r>
            <a:r>
              <a:rPr lang="en-ID" dirty="0" err="1"/>
              <a:t>jurusan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di </a:t>
            </a:r>
            <a:r>
              <a:rPr lang="en-ID" dirty="0" err="1"/>
              <a:t>Politeknik</a:t>
            </a:r>
            <a:r>
              <a:rPr lang="en-ID" dirty="0"/>
              <a:t> Negeri Semarang,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pendataan</a:t>
            </a:r>
            <a:r>
              <a:rPr lang="en-ID" dirty="0"/>
              <a:t> </a:t>
            </a:r>
            <a:r>
              <a:rPr lang="en-ID" dirty="0" err="1"/>
              <a:t>presensi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oleh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Politeknik</a:t>
            </a:r>
            <a:r>
              <a:rPr lang="en-ID" dirty="0"/>
              <a:t> Negeri Semarang </a:t>
            </a: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memasuki</a:t>
            </a:r>
            <a:r>
              <a:rPr lang="en-ID" dirty="0"/>
              <a:t> </a:t>
            </a:r>
            <a:r>
              <a:rPr lang="en-ID" dirty="0" err="1"/>
              <a:t>perpustakaan</a:t>
            </a:r>
            <a:r>
              <a:rPr lang="en-ID" dirty="0"/>
              <a:t>. Pada </a:t>
            </a:r>
            <a:r>
              <a:rPr lang="en-ID" dirty="0" err="1"/>
              <a:t>umumnya</a:t>
            </a:r>
            <a:r>
              <a:rPr lang="en-ID" dirty="0"/>
              <a:t>, </a:t>
            </a:r>
            <a:r>
              <a:rPr lang="en-ID" dirty="0" err="1"/>
              <a:t>presensi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penandatanganan</a:t>
            </a:r>
            <a:r>
              <a:rPr lang="en-ID" dirty="0"/>
              <a:t> </a:t>
            </a:r>
            <a:r>
              <a:rPr lang="en-ID" dirty="0" err="1"/>
              <a:t>lembar</a:t>
            </a:r>
            <a:r>
              <a:rPr lang="en-ID" dirty="0"/>
              <a:t> </a:t>
            </a:r>
            <a:r>
              <a:rPr lang="en-ID" dirty="0" err="1"/>
              <a:t>kehadiran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disediakan</a:t>
            </a:r>
            <a:r>
              <a:rPr lang="en-ID" dirty="0"/>
              <a:t> oleh </a:t>
            </a:r>
            <a:r>
              <a:rPr lang="en-ID" dirty="0" err="1"/>
              <a:t>petugas</a:t>
            </a:r>
            <a:r>
              <a:rPr lang="en-ID" dirty="0"/>
              <a:t> </a:t>
            </a:r>
            <a:r>
              <a:rPr lang="en-ID" dirty="0" err="1"/>
              <a:t>perpustakaan</a:t>
            </a:r>
            <a:r>
              <a:rPr lang="en-ID" dirty="0"/>
              <a:t>. </a:t>
            </a:r>
            <a:r>
              <a:rPr lang="en-ID" dirty="0" err="1"/>
              <a:t>Penandatanganan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hari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dinilai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efektif</a:t>
            </a:r>
            <a:r>
              <a:rPr lang="en-ID" dirty="0"/>
              <a:t>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ramah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kertas</a:t>
            </a:r>
            <a:r>
              <a:rPr lang="en-ID" dirty="0"/>
              <a:t> juga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menimbulkan</a:t>
            </a:r>
            <a:r>
              <a:rPr lang="en-ID" dirty="0"/>
              <a:t> </a:t>
            </a:r>
            <a:r>
              <a:rPr lang="en-ID" dirty="0" err="1"/>
              <a:t>antrean</a:t>
            </a:r>
            <a:r>
              <a:rPr lang="en-ID" dirty="0"/>
              <a:t>, </a:t>
            </a:r>
            <a:r>
              <a:rPr lang="en-ID" dirty="0" err="1"/>
              <a:t>presensi</a:t>
            </a:r>
            <a:r>
              <a:rPr lang="en-ID" dirty="0"/>
              <a:t> manual juga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dimanipulasi</a:t>
            </a:r>
            <a:r>
              <a:rPr lang="en-ID" dirty="0"/>
              <a:t> oleh </a:t>
            </a:r>
            <a:r>
              <a:rPr lang="en-ID" dirty="0" err="1"/>
              <a:t>oknum-oknum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bertanggungjawab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Oleh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, kami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yang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mempermudah</a:t>
            </a:r>
            <a:r>
              <a:rPr lang="en-ID" dirty="0"/>
              <a:t> dan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kecurangan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oleh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presensi</a:t>
            </a:r>
            <a:r>
              <a:rPr lang="en-ID" dirty="0"/>
              <a:t> dan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meringankan</a:t>
            </a:r>
            <a:r>
              <a:rPr lang="en-ID" dirty="0"/>
              <a:t> </a:t>
            </a:r>
            <a:r>
              <a:rPr lang="en-ID" dirty="0" err="1"/>
              <a:t>petugas</a:t>
            </a:r>
            <a:r>
              <a:rPr lang="en-ID" dirty="0"/>
              <a:t> </a:t>
            </a:r>
            <a:r>
              <a:rPr lang="en-ID" dirty="0" err="1"/>
              <a:t>perpustakaan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pendataan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yang </a:t>
            </a:r>
            <a:r>
              <a:rPr lang="en-ID" dirty="0" err="1"/>
              <a:t>hadir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perpustakaan</a:t>
            </a:r>
            <a:r>
              <a:rPr lang="en-ID" dirty="0"/>
              <a:t>. “Monitoring </a:t>
            </a:r>
            <a:r>
              <a:rPr lang="en-ID" dirty="0" err="1"/>
              <a:t>Presensi</a:t>
            </a:r>
            <a:r>
              <a:rPr lang="en-ID" dirty="0"/>
              <a:t> </a:t>
            </a:r>
            <a:r>
              <a:rPr lang="en-ID" dirty="0" err="1"/>
              <a:t>Perpustakaan</a:t>
            </a:r>
            <a:r>
              <a:rPr lang="en-ID" dirty="0"/>
              <a:t> </a:t>
            </a:r>
            <a:r>
              <a:rPr lang="en-ID" dirty="0" err="1"/>
              <a:t>Elektro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Kartu</a:t>
            </a:r>
            <a:r>
              <a:rPr lang="en-ID" dirty="0"/>
              <a:t> E-PJE </a:t>
            </a:r>
            <a:r>
              <a:rPr lang="en-ID" dirty="0" err="1"/>
              <a:t>Berbasis</a:t>
            </a:r>
            <a:r>
              <a:rPr lang="en-ID" dirty="0"/>
              <a:t> Internet of Things”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elektronik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menggantikan</a:t>
            </a:r>
            <a:r>
              <a:rPr lang="en-ID" dirty="0"/>
              <a:t> </a:t>
            </a:r>
            <a:r>
              <a:rPr lang="en-ID" dirty="0" err="1"/>
              <a:t>presensi</a:t>
            </a:r>
            <a:r>
              <a:rPr lang="en-ID" dirty="0"/>
              <a:t> manual.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nantinya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scanning yang </a:t>
            </a:r>
            <a:r>
              <a:rPr lang="en-ID" dirty="0" err="1"/>
              <a:t>berbasis</a:t>
            </a:r>
            <a:r>
              <a:rPr lang="en-ID" dirty="0"/>
              <a:t> Internet of Things. </a:t>
            </a:r>
            <a:r>
              <a:rPr lang="en-ID" dirty="0" err="1"/>
              <a:t>Kartu</a:t>
            </a:r>
            <a:r>
              <a:rPr lang="en-ID" dirty="0"/>
              <a:t> PJE yang di-scanning pada </a:t>
            </a: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dirty="0" err="1"/>
              <a:t>absensi</a:t>
            </a:r>
            <a:r>
              <a:rPr lang="en-ID" dirty="0"/>
              <a:t>,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pengolahan</a:t>
            </a:r>
            <a:r>
              <a:rPr lang="en-ID" dirty="0"/>
              <a:t> data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kehadiran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dan </a:t>
            </a:r>
            <a:r>
              <a:rPr lang="en-ID" dirty="0" err="1"/>
              <a:t>akurat</a:t>
            </a:r>
            <a:r>
              <a:rPr lang="en-ID" dirty="0"/>
              <a:t>. </a:t>
            </a:r>
          </a:p>
          <a:p>
            <a:pPr marL="0" lvl="0" indent="0" algn="just"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2771881" y="233231"/>
            <a:ext cx="8319900" cy="104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RUMUSAN </a:t>
            </a:r>
            <a:r>
              <a:rPr lang="en-US" dirty="0">
                <a:solidFill>
                  <a:srgbClr val="DAC1B6"/>
                </a:solidFill>
              </a:rPr>
              <a:t>MASALAH</a:t>
            </a:r>
            <a:endParaRPr dirty="0">
              <a:solidFill>
                <a:srgbClr val="DAC1B6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 idx="7"/>
          </p:nvPr>
        </p:nvSpPr>
        <p:spPr>
          <a:xfrm>
            <a:off x="5630853" y="181390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 idx="8"/>
          </p:nvPr>
        </p:nvSpPr>
        <p:spPr>
          <a:xfrm>
            <a:off x="5630853" y="2875828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9"/>
          </p:nvPr>
        </p:nvSpPr>
        <p:spPr>
          <a:xfrm>
            <a:off x="5630853" y="393775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6534900" y="1823762"/>
            <a:ext cx="1796300" cy="6779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just"/>
            <a:r>
              <a:rPr lang="en-ID" sz="1200" dirty="0" err="1"/>
              <a:t>Bagaimana</a:t>
            </a:r>
            <a:r>
              <a:rPr lang="en-ID" sz="1200" dirty="0"/>
              <a:t> </a:t>
            </a:r>
            <a:r>
              <a:rPr lang="en-ID" sz="1200" dirty="0" err="1"/>
              <a:t>solusi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menciptakan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presensi</a:t>
            </a:r>
            <a:r>
              <a:rPr lang="en-ID" sz="1200" dirty="0"/>
              <a:t> yang </a:t>
            </a:r>
            <a:r>
              <a:rPr lang="en-ID" sz="1200" dirty="0" err="1"/>
              <a:t>efektif</a:t>
            </a:r>
            <a:r>
              <a:rPr lang="en-ID" sz="1200" dirty="0"/>
              <a:t> </a:t>
            </a:r>
            <a:r>
              <a:rPr lang="en-ID" sz="1200" dirty="0" err="1"/>
              <a:t>bagi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?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4"/>
          </p:nvPr>
        </p:nvSpPr>
        <p:spPr>
          <a:xfrm>
            <a:off x="6534900" y="3047081"/>
            <a:ext cx="2066100" cy="514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ID" sz="1200" dirty="0" err="1"/>
              <a:t>Bagaimana</a:t>
            </a:r>
            <a:r>
              <a:rPr lang="en-ID" sz="1200" dirty="0"/>
              <a:t> </a:t>
            </a:r>
            <a:r>
              <a:rPr lang="en-ID" sz="1200" dirty="0" err="1"/>
              <a:t>cara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“Monitoring </a:t>
            </a:r>
            <a:r>
              <a:rPr lang="en-ID" sz="1200" dirty="0" err="1"/>
              <a:t>Presensi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</a:t>
            </a:r>
            <a:r>
              <a:rPr lang="en-ID" sz="1200" dirty="0" err="1"/>
              <a:t>Kartu</a:t>
            </a:r>
            <a:r>
              <a:rPr lang="en-ID" sz="1200" dirty="0"/>
              <a:t> E-PJE </a:t>
            </a:r>
            <a:r>
              <a:rPr lang="en-ID" sz="1200" dirty="0" err="1"/>
              <a:t>Berbasis</a:t>
            </a:r>
            <a:r>
              <a:rPr lang="en-ID" sz="1200" dirty="0"/>
              <a:t> Internet of Things? </a:t>
            </a:r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6"/>
          </p:nvPr>
        </p:nvSpPr>
        <p:spPr>
          <a:xfrm>
            <a:off x="6534900" y="4097550"/>
            <a:ext cx="2066100" cy="52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ID" sz="1200" dirty="0" err="1"/>
              <a:t>Bagaimana</a:t>
            </a:r>
            <a:r>
              <a:rPr lang="en-ID" sz="1200" dirty="0"/>
              <a:t> </a:t>
            </a:r>
            <a:r>
              <a:rPr lang="en-ID" sz="1200" dirty="0" err="1"/>
              <a:t>prinsip</a:t>
            </a:r>
            <a:r>
              <a:rPr lang="en-ID" sz="1200" dirty="0"/>
              <a:t> </a:t>
            </a:r>
            <a:r>
              <a:rPr lang="en-ID" sz="1200" dirty="0" err="1"/>
              <a:t>kerja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presensi</a:t>
            </a:r>
            <a:r>
              <a:rPr lang="en-ID" sz="1200" dirty="0"/>
              <a:t> </a:t>
            </a:r>
            <a:r>
              <a:rPr lang="en-ID" sz="1200" dirty="0" err="1"/>
              <a:t>tersebut</a:t>
            </a:r>
            <a:r>
              <a:rPr lang="en-ID" sz="1200" dirty="0"/>
              <a:t>?</a:t>
            </a:r>
            <a:endParaRPr sz="1200" dirty="0"/>
          </a:p>
        </p:txBody>
      </p:sp>
      <p:sp>
        <p:nvSpPr>
          <p:cNvPr id="167" name="Google Shape;167;p28"/>
          <p:cNvSpPr/>
          <p:nvPr/>
        </p:nvSpPr>
        <p:spPr>
          <a:xfrm>
            <a:off x="0" y="0"/>
            <a:ext cx="45756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68" name="Google Shape;168;p28"/>
          <p:cNvSpPr/>
          <p:nvPr/>
        </p:nvSpPr>
        <p:spPr>
          <a:xfrm>
            <a:off x="0" y="-152400"/>
            <a:ext cx="4592336" cy="5145024"/>
          </a:xfrm>
          <a:custGeom>
            <a:avLst/>
            <a:gdLst/>
            <a:ahLst/>
            <a:cxnLst/>
            <a:rect l="l" t="t" r="r" b="b"/>
            <a:pathLst>
              <a:path w="8705850" h="9753600" extrusionOk="0">
                <a:moveTo>
                  <a:pt x="0" y="9753600"/>
                </a:moveTo>
                <a:lnTo>
                  <a:pt x="8705633" y="9753600"/>
                </a:lnTo>
                <a:lnTo>
                  <a:pt x="8705633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0EEEB">
              <a:alpha val="2196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 idx="3"/>
          </p:nvPr>
        </p:nvSpPr>
        <p:spPr>
          <a:xfrm>
            <a:off x="552727" y="511050"/>
            <a:ext cx="19368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BATASAN MASAH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2"/>
          </p:nvPr>
        </p:nvSpPr>
        <p:spPr>
          <a:xfrm>
            <a:off x="1273852" y="3392974"/>
            <a:ext cx="2085000" cy="19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1</a:t>
            </a:r>
            <a:endParaRPr dirty="0">
              <a:solidFill>
                <a:srgbClr val="DAC1B6"/>
              </a:solidFill>
            </a:endParaRPr>
          </a:p>
        </p:txBody>
      </p:sp>
      <p:grpSp>
        <p:nvGrpSpPr>
          <p:cNvPr id="198" name="Google Shape;198;p32"/>
          <p:cNvGrpSpPr/>
          <p:nvPr/>
        </p:nvGrpSpPr>
        <p:grpSpPr>
          <a:xfrm>
            <a:off x="2218613" y="3020236"/>
            <a:ext cx="4740262" cy="270912"/>
            <a:chOff x="2218613" y="3020236"/>
            <a:chExt cx="4740262" cy="270912"/>
          </a:xfrm>
        </p:grpSpPr>
        <p:grpSp>
          <p:nvGrpSpPr>
            <p:cNvPr id="199" name="Google Shape;199;p32"/>
            <p:cNvGrpSpPr/>
            <p:nvPr/>
          </p:nvGrpSpPr>
          <p:grpSpPr>
            <a:xfrm>
              <a:off x="6692398" y="3023067"/>
              <a:ext cx="266477" cy="265163"/>
              <a:chOff x="-49786250" y="2316650"/>
              <a:chExt cx="300900" cy="299450"/>
            </a:xfrm>
          </p:grpSpPr>
          <p:sp>
            <p:nvSpPr>
              <p:cNvPr id="200" name="Google Shape;200;p32"/>
              <p:cNvSpPr/>
              <p:nvPr/>
            </p:nvSpPr>
            <p:spPr>
              <a:xfrm>
                <a:off x="-49746875" y="2316650"/>
                <a:ext cx="217400" cy="299450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11978" extrusionOk="0">
                    <a:moveTo>
                      <a:pt x="4411" y="3944"/>
                    </a:moveTo>
                    <a:lnTo>
                      <a:pt x="5010" y="5110"/>
                    </a:lnTo>
                    <a:cubicBezTo>
                      <a:pt x="4837" y="5188"/>
                      <a:pt x="4640" y="5228"/>
                      <a:pt x="4439" y="5228"/>
                    </a:cubicBezTo>
                    <a:cubicBezTo>
                      <a:pt x="4238" y="5228"/>
                      <a:pt x="4033" y="5188"/>
                      <a:pt x="3844" y="5110"/>
                    </a:cubicBezTo>
                    <a:lnTo>
                      <a:pt x="4411" y="3944"/>
                    </a:lnTo>
                    <a:close/>
                    <a:moveTo>
                      <a:pt x="5136" y="5834"/>
                    </a:moveTo>
                    <a:lnTo>
                      <a:pt x="5136" y="8418"/>
                    </a:lnTo>
                    <a:lnTo>
                      <a:pt x="3718" y="8418"/>
                    </a:lnTo>
                    <a:lnTo>
                      <a:pt x="3718" y="5834"/>
                    </a:lnTo>
                    <a:cubicBezTo>
                      <a:pt x="3939" y="5897"/>
                      <a:pt x="4191" y="5960"/>
                      <a:pt x="4411" y="5960"/>
                    </a:cubicBezTo>
                    <a:cubicBezTo>
                      <a:pt x="4663" y="5960"/>
                      <a:pt x="4884" y="5897"/>
                      <a:pt x="5136" y="5834"/>
                    </a:cubicBezTo>
                    <a:close/>
                    <a:moveTo>
                      <a:pt x="4390" y="657"/>
                    </a:moveTo>
                    <a:cubicBezTo>
                      <a:pt x="5196" y="657"/>
                      <a:pt x="5982" y="942"/>
                      <a:pt x="6617" y="1455"/>
                    </a:cubicBezTo>
                    <a:cubicBezTo>
                      <a:pt x="7467" y="2117"/>
                      <a:pt x="7940" y="3156"/>
                      <a:pt x="7940" y="4196"/>
                    </a:cubicBezTo>
                    <a:cubicBezTo>
                      <a:pt x="7940" y="5078"/>
                      <a:pt x="7625" y="5897"/>
                      <a:pt x="7058" y="6527"/>
                    </a:cubicBezTo>
                    <a:cubicBezTo>
                      <a:pt x="6585" y="7095"/>
                      <a:pt x="6270" y="7756"/>
                      <a:pt x="6207" y="8418"/>
                    </a:cubicBezTo>
                    <a:lnTo>
                      <a:pt x="5829" y="8418"/>
                    </a:lnTo>
                    <a:lnTo>
                      <a:pt x="5829" y="5267"/>
                    </a:lnTo>
                    <a:cubicBezTo>
                      <a:pt x="5829" y="5236"/>
                      <a:pt x="5829" y="5141"/>
                      <a:pt x="5798" y="5110"/>
                    </a:cubicBezTo>
                    <a:lnTo>
                      <a:pt x="4726" y="2999"/>
                    </a:lnTo>
                    <a:cubicBezTo>
                      <a:pt x="4663" y="2873"/>
                      <a:pt x="4537" y="2778"/>
                      <a:pt x="4411" y="2778"/>
                    </a:cubicBezTo>
                    <a:cubicBezTo>
                      <a:pt x="4317" y="2778"/>
                      <a:pt x="4191" y="2873"/>
                      <a:pt x="4096" y="2999"/>
                    </a:cubicBezTo>
                    <a:lnTo>
                      <a:pt x="3057" y="5110"/>
                    </a:lnTo>
                    <a:cubicBezTo>
                      <a:pt x="2994" y="5141"/>
                      <a:pt x="2994" y="5236"/>
                      <a:pt x="2994" y="5267"/>
                    </a:cubicBezTo>
                    <a:lnTo>
                      <a:pt x="2994" y="8418"/>
                    </a:lnTo>
                    <a:lnTo>
                      <a:pt x="2647" y="8418"/>
                    </a:lnTo>
                    <a:cubicBezTo>
                      <a:pt x="2584" y="7756"/>
                      <a:pt x="2301" y="7095"/>
                      <a:pt x="1796" y="6527"/>
                    </a:cubicBezTo>
                    <a:cubicBezTo>
                      <a:pt x="1040" y="5708"/>
                      <a:pt x="757" y="4574"/>
                      <a:pt x="1009" y="3408"/>
                    </a:cubicBezTo>
                    <a:cubicBezTo>
                      <a:pt x="1261" y="2085"/>
                      <a:pt x="2332" y="1014"/>
                      <a:pt x="3687" y="731"/>
                    </a:cubicBezTo>
                    <a:cubicBezTo>
                      <a:pt x="3921" y="681"/>
                      <a:pt x="4156" y="657"/>
                      <a:pt x="4390" y="657"/>
                    </a:cubicBezTo>
                    <a:close/>
                    <a:moveTo>
                      <a:pt x="6207" y="9142"/>
                    </a:moveTo>
                    <a:lnTo>
                      <a:pt x="6207" y="9489"/>
                    </a:lnTo>
                    <a:cubicBezTo>
                      <a:pt x="6207" y="9678"/>
                      <a:pt x="6050" y="9835"/>
                      <a:pt x="5829" y="9835"/>
                    </a:cubicBezTo>
                    <a:lnTo>
                      <a:pt x="3057" y="9835"/>
                    </a:lnTo>
                    <a:cubicBezTo>
                      <a:pt x="2836" y="9835"/>
                      <a:pt x="2679" y="9678"/>
                      <a:pt x="2679" y="9489"/>
                    </a:cubicBezTo>
                    <a:lnTo>
                      <a:pt x="2679" y="9142"/>
                    </a:lnTo>
                    <a:close/>
                    <a:moveTo>
                      <a:pt x="5483" y="10529"/>
                    </a:moveTo>
                    <a:lnTo>
                      <a:pt x="5483" y="10907"/>
                    </a:lnTo>
                    <a:cubicBezTo>
                      <a:pt x="5483" y="11096"/>
                      <a:pt x="5325" y="11253"/>
                      <a:pt x="5136" y="11253"/>
                    </a:cubicBezTo>
                    <a:lnTo>
                      <a:pt x="3718" y="11253"/>
                    </a:lnTo>
                    <a:cubicBezTo>
                      <a:pt x="3529" y="11253"/>
                      <a:pt x="3372" y="11096"/>
                      <a:pt x="3372" y="10907"/>
                    </a:cubicBezTo>
                    <a:lnTo>
                      <a:pt x="3372" y="10529"/>
                    </a:lnTo>
                    <a:close/>
                    <a:moveTo>
                      <a:pt x="4318" y="0"/>
                    </a:moveTo>
                    <a:cubicBezTo>
                      <a:pt x="4056" y="0"/>
                      <a:pt x="3792" y="23"/>
                      <a:pt x="3529" y="69"/>
                    </a:cubicBezTo>
                    <a:cubicBezTo>
                      <a:pt x="1954" y="384"/>
                      <a:pt x="631" y="1707"/>
                      <a:pt x="284" y="3314"/>
                    </a:cubicBezTo>
                    <a:cubicBezTo>
                      <a:pt x="1" y="4637"/>
                      <a:pt x="379" y="6023"/>
                      <a:pt x="1261" y="7000"/>
                    </a:cubicBezTo>
                    <a:cubicBezTo>
                      <a:pt x="1702" y="7536"/>
                      <a:pt x="1986" y="8166"/>
                      <a:pt x="1986" y="8796"/>
                    </a:cubicBezTo>
                    <a:lnTo>
                      <a:pt x="1986" y="9489"/>
                    </a:lnTo>
                    <a:cubicBezTo>
                      <a:pt x="1986" y="9961"/>
                      <a:pt x="2269" y="10371"/>
                      <a:pt x="2679" y="10466"/>
                    </a:cubicBezTo>
                    <a:lnTo>
                      <a:pt x="2679" y="10907"/>
                    </a:lnTo>
                    <a:cubicBezTo>
                      <a:pt x="2679" y="11505"/>
                      <a:pt x="3151" y="11978"/>
                      <a:pt x="3750" y="11978"/>
                    </a:cubicBezTo>
                    <a:lnTo>
                      <a:pt x="5168" y="11978"/>
                    </a:lnTo>
                    <a:cubicBezTo>
                      <a:pt x="5766" y="11978"/>
                      <a:pt x="6239" y="11505"/>
                      <a:pt x="6239" y="10907"/>
                    </a:cubicBezTo>
                    <a:lnTo>
                      <a:pt x="6239" y="10466"/>
                    </a:lnTo>
                    <a:cubicBezTo>
                      <a:pt x="6617" y="10308"/>
                      <a:pt x="6963" y="9930"/>
                      <a:pt x="6963" y="9489"/>
                    </a:cubicBezTo>
                    <a:lnTo>
                      <a:pt x="6963" y="8796"/>
                    </a:lnTo>
                    <a:cubicBezTo>
                      <a:pt x="6963" y="8166"/>
                      <a:pt x="7184" y="7536"/>
                      <a:pt x="7656" y="6969"/>
                    </a:cubicBezTo>
                    <a:cubicBezTo>
                      <a:pt x="8318" y="6212"/>
                      <a:pt x="8696" y="5236"/>
                      <a:pt x="8696" y="4228"/>
                    </a:cubicBezTo>
                    <a:cubicBezTo>
                      <a:pt x="8633" y="2967"/>
                      <a:pt x="8097" y="1739"/>
                      <a:pt x="7058" y="951"/>
                    </a:cubicBezTo>
                    <a:cubicBezTo>
                      <a:pt x="6285" y="328"/>
                      <a:pt x="5314" y="0"/>
                      <a:pt x="4318" y="0"/>
                    </a:cubicBezTo>
                    <a:close/>
                  </a:path>
                </a:pathLst>
              </a:custGeom>
              <a:solidFill>
                <a:srgbClr val="EFD9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2"/>
              <p:cNvSpPr/>
              <p:nvPr/>
            </p:nvSpPr>
            <p:spPr>
              <a:xfrm>
                <a:off x="-49786250" y="2422325"/>
                <a:ext cx="362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694" extrusionOk="0">
                    <a:moveTo>
                      <a:pt x="379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79" y="694"/>
                    </a:cubicBezTo>
                    <a:lnTo>
                      <a:pt x="1072" y="694"/>
                    </a:lnTo>
                    <a:cubicBezTo>
                      <a:pt x="1261" y="694"/>
                      <a:pt x="1418" y="536"/>
                      <a:pt x="1418" y="347"/>
                    </a:cubicBezTo>
                    <a:cubicBezTo>
                      <a:pt x="1450" y="127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rgbClr val="EFD9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2"/>
              <p:cNvSpPr/>
              <p:nvPr/>
            </p:nvSpPr>
            <p:spPr>
              <a:xfrm>
                <a:off x="-49783900" y="2362475"/>
                <a:ext cx="315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6" extrusionOk="0">
                    <a:moveTo>
                      <a:pt x="391" y="0"/>
                    </a:moveTo>
                    <a:cubicBezTo>
                      <a:pt x="300" y="0"/>
                      <a:pt x="206" y="32"/>
                      <a:pt x="127" y="95"/>
                    </a:cubicBezTo>
                    <a:cubicBezTo>
                      <a:pt x="1" y="221"/>
                      <a:pt x="1" y="441"/>
                      <a:pt x="127" y="599"/>
                    </a:cubicBezTo>
                    <a:lnTo>
                      <a:pt x="631" y="1134"/>
                    </a:lnTo>
                    <a:cubicBezTo>
                      <a:pt x="694" y="1182"/>
                      <a:pt x="781" y="1205"/>
                      <a:pt x="871" y="1205"/>
                    </a:cubicBezTo>
                    <a:cubicBezTo>
                      <a:pt x="962" y="1205"/>
                      <a:pt x="1056" y="1182"/>
                      <a:pt x="1135" y="1134"/>
                    </a:cubicBezTo>
                    <a:cubicBezTo>
                      <a:pt x="1261" y="1008"/>
                      <a:pt x="1261" y="756"/>
                      <a:pt x="1135" y="599"/>
                    </a:cubicBezTo>
                    <a:lnTo>
                      <a:pt x="631" y="95"/>
                    </a:lnTo>
                    <a:cubicBezTo>
                      <a:pt x="568" y="32"/>
                      <a:pt x="481" y="0"/>
                      <a:pt x="391" y="0"/>
                    </a:cubicBezTo>
                    <a:close/>
                  </a:path>
                </a:pathLst>
              </a:custGeom>
              <a:solidFill>
                <a:srgbClr val="EFD9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2"/>
              <p:cNvSpPr/>
              <p:nvPr/>
            </p:nvSpPr>
            <p:spPr>
              <a:xfrm>
                <a:off x="-49783900" y="2468800"/>
                <a:ext cx="315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6" extrusionOk="0">
                    <a:moveTo>
                      <a:pt x="871" y="0"/>
                    </a:moveTo>
                    <a:cubicBezTo>
                      <a:pt x="781" y="0"/>
                      <a:pt x="694" y="32"/>
                      <a:pt x="631" y="95"/>
                    </a:cubicBezTo>
                    <a:lnTo>
                      <a:pt x="127" y="599"/>
                    </a:lnTo>
                    <a:cubicBezTo>
                      <a:pt x="1" y="725"/>
                      <a:pt x="1" y="977"/>
                      <a:pt x="127" y="1135"/>
                    </a:cubicBezTo>
                    <a:cubicBezTo>
                      <a:pt x="174" y="1182"/>
                      <a:pt x="261" y="1205"/>
                      <a:pt x="355" y="1205"/>
                    </a:cubicBezTo>
                    <a:cubicBezTo>
                      <a:pt x="450" y="1205"/>
                      <a:pt x="552" y="1182"/>
                      <a:pt x="631" y="1135"/>
                    </a:cubicBezTo>
                    <a:lnTo>
                      <a:pt x="1135" y="599"/>
                    </a:lnTo>
                    <a:cubicBezTo>
                      <a:pt x="1261" y="504"/>
                      <a:pt x="1261" y="252"/>
                      <a:pt x="1135" y="95"/>
                    </a:cubicBezTo>
                    <a:cubicBezTo>
                      <a:pt x="1056" y="32"/>
                      <a:pt x="962" y="0"/>
                      <a:pt x="871" y="0"/>
                    </a:cubicBezTo>
                    <a:close/>
                  </a:path>
                </a:pathLst>
              </a:custGeom>
              <a:solidFill>
                <a:srgbClr val="EFD9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2"/>
              <p:cNvSpPr/>
              <p:nvPr/>
            </p:nvSpPr>
            <p:spPr>
              <a:xfrm>
                <a:off x="-49520825" y="24215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rgbClr val="EFD9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2"/>
              <p:cNvSpPr/>
              <p:nvPr/>
            </p:nvSpPr>
            <p:spPr>
              <a:xfrm>
                <a:off x="-49519250" y="2362475"/>
                <a:ext cx="31525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53" extrusionOk="0">
                    <a:moveTo>
                      <a:pt x="906" y="0"/>
                    </a:moveTo>
                    <a:cubicBezTo>
                      <a:pt x="812" y="0"/>
                      <a:pt x="709" y="32"/>
                      <a:pt x="631" y="95"/>
                    </a:cubicBezTo>
                    <a:lnTo>
                      <a:pt x="127" y="599"/>
                    </a:lnTo>
                    <a:cubicBezTo>
                      <a:pt x="1" y="725"/>
                      <a:pt x="1" y="945"/>
                      <a:pt x="127" y="1134"/>
                    </a:cubicBezTo>
                    <a:cubicBezTo>
                      <a:pt x="190" y="1213"/>
                      <a:pt x="276" y="1253"/>
                      <a:pt x="367" y="1253"/>
                    </a:cubicBezTo>
                    <a:cubicBezTo>
                      <a:pt x="457" y="1253"/>
                      <a:pt x="552" y="1213"/>
                      <a:pt x="631" y="1134"/>
                    </a:cubicBezTo>
                    <a:lnTo>
                      <a:pt x="1135" y="599"/>
                    </a:lnTo>
                    <a:cubicBezTo>
                      <a:pt x="1261" y="473"/>
                      <a:pt x="1261" y="252"/>
                      <a:pt x="1135" y="95"/>
                    </a:cubicBezTo>
                    <a:cubicBezTo>
                      <a:pt x="1088" y="32"/>
                      <a:pt x="1001" y="0"/>
                      <a:pt x="906" y="0"/>
                    </a:cubicBezTo>
                    <a:close/>
                  </a:path>
                </a:pathLst>
              </a:custGeom>
              <a:solidFill>
                <a:srgbClr val="EFD9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2"/>
              <p:cNvSpPr/>
              <p:nvPr/>
            </p:nvSpPr>
            <p:spPr>
              <a:xfrm>
                <a:off x="-49519250" y="2468800"/>
                <a:ext cx="3152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06" extrusionOk="0">
                    <a:moveTo>
                      <a:pt x="391" y="0"/>
                    </a:moveTo>
                    <a:cubicBezTo>
                      <a:pt x="300" y="0"/>
                      <a:pt x="205" y="32"/>
                      <a:pt x="127" y="95"/>
                    </a:cubicBezTo>
                    <a:cubicBezTo>
                      <a:pt x="1" y="221"/>
                      <a:pt x="1" y="441"/>
                      <a:pt x="127" y="599"/>
                    </a:cubicBezTo>
                    <a:lnTo>
                      <a:pt x="631" y="1135"/>
                    </a:lnTo>
                    <a:cubicBezTo>
                      <a:pt x="694" y="1182"/>
                      <a:pt x="780" y="1205"/>
                      <a:pt x="871" y="1205"/>
                    </a:cubicBezTo>
                    <a:cubicBezTo>
                      <a:pt x="962" y="1205"/>
                      <a:pt x="1056" y="1182"/>
                      <a:pt x="1135" y="1135"/>
                    </a:cubicBezTo>
                    <a:cubicBezTo>
                      <a:pt x="1261" y="1009"/>
                      <a:pt x="1261" y="756"/>
                      <a:pt x="1135" y="599"/>
                    </a:cubicBezTo>
                    <a:lnTo>
                      <a:pt x="631" y="95"/>
                    </a:lnTo>
                    <a:cubicBezTo>
                      <a:pt x="568" y="32"/>
                      <a:pt x="481" y="0"/>
                      <a:pt x="391" y="0"/>
                    </a:cubicBezTo>
                    <a:close/>
                  </a:path>
                </a:pathLst>
              </a:custGeom>
              <a:solidFill>
                <a:srgbClr val="EFD9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07;p32"/>
            <p:cNvGrpSpPr/>
            <p:nvPr/>
          </p:nvGrpSpPr>
          <p:grpSpPr>
            <a:xfrm>
              <a:off x="2218613" y="3020236"/>
              <a:ext cx="191815" cy="270912"/>
              <a:chOff x="-47300587" y="123275"/>
              <a:chExt cx="190975" cy="269725"/>
            </a:xfrm>
          </p:grpSpPr>
          <p:sp>
            <p:nvSpPr>
              <p:cNvPr id="208" name="Google Shape;208;p32"/>
              <p:cNvSpPr/>
              <p:nvPr/>
            </p:nvSpPr>
            <p:spPr>
              <a:xfrm>
                <a:off x="-47300587" y="123275"/>
                <a:ext cx="190975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7639" h="10789" extrusionOk="0">
                    <a:moveTo>
                      <a:pt x="5130" y="1283"/>
                    </a:moveTo>
                    <a:cubicBezTo>
                      <a:pt x="5659" y="1283"/>
                      <a:pt x="6050" y="1701"/>
                      <a:pt x="6050" y="2231"/>
                    </a:cubicBezTo>
                    <a:lnTo>
                      <a:pt x="6050" y="6273"/>
                    </a:lnTo>
                    <a:lnTo>
                      <a:pt x="4182" y="6273"/>
                    </a:lnTo>
                    <a:lnTo>
                      <a:pt x="4182" y="5687"/>
                    </a:lnTo>
                    <a:lnTo>
                      <a:pt x="4489" y="5687"/>
                    </a:lnTo>
                    <a:cubicBezTo>
                      <a:pt x="4684" y="5687"/>
                      <a:pt x="4823" y="5548"/>
                      <a:pt x="4823" y="5381"/>
                    </a:cubicBezTo>
                    <a:cubicBezTo>
                      <a:pt x="4823" y="5213"/>
                      <a:pt x="4684" y="5074"/>
                      <a:pt x="4489" y="5074"/>
                    </a:cubicBezTo>
                    <a:lnTo>
                      <a:pt x="4182" y="5074"/>
                    </a:lnTo>
                    <a:lnTo>
                      <a:pt x="4182" y="4433"/>
                    </a:lnTo>
                    <a:lnTo>
                      <a:pt x="4489" y="4433"/>
                    </a:lnTo>
                    <a:cubicBezTo>
                      <a:pt x="4684" y="4433"/>
                      <a:pt x="4823" y="4294"/>
                      <a:pt x="4823" y="4126"/>
                    </a:cubicBezTo>
                    <a:cubicBezTo>
                      <a:pt x="4823" y="3931"/>
                      <a:pt x="4684" y="3792"/>
                      <a:pt x="4489" y="3792"/>
                    </a:cubicBezTo>
                    <a:lnTo>
                      <a:pt x="4182" y="3792"/>
                    </a:lnTo>
                    <a:lnTo>
                      <a:pt x="4182" y="3179"/>
                    </a:lnTo>
                    <a:lnTo>
                      <a:pt x="4489" y="3179"/>
                    </a:lnTo>
                    <a:cubicBezTo>
                      <a:pt x="4684" y="3179"/>
                      <a:pt x="4823" y="3039"/>
                      <a:pt x="4823" y="2872"/>
                    </a:cubicBezTo>
                    <a:cubicBezTo>
                      <a:pt x="4823" y="2677"/>
                      <a:pt x="4684" y="2537"/>
                      <a:pt x="4489" y="2537"/>
                    </a:cubicBezTo>
                    <a:lnTo>
                      <a:pt x="4182" y="2537"/>
                    </a:lnTo>
                    <a:lnTo>
                      <a:pt x="4182" y="2231"/>
                    </a:lnTo>
                    <a:cubicBezTo>
                      <a:pt x="4182" y="1701"/>
                      <a:pt x="4600" y="1283"/>
                      <a:pt x="5130" y="1283"/>
                    </a:cubicBezTo>
                    <a:close/>
                    <a:moveTo>
                      <a:pt x="2649" y="1952"/>
                    </a:moveTo>
                    <a:cubicBezTo>
                      <a:pt x="3178" y="1952"/>
                      <a:pt x="3597" y="2370"/>
                      <a:pt x="3597" y="2900"/>
                    </a:cubicBezTo>
                    <a:lnTo>
                      <a:pt x="3597" y="6328"/>
                    </a:lnTo>
                    <a:lnTo>
                      <a:pt x="1701" y="6328"/>
                    </a:lnTo>
                    <a:lnTo>
                      <a:pt x="1701" y="2900"/>
                    </a:lnTo>
                    <a:cubicBezTo>
                      <a:pt x="1701" y="2370"/>
                      <a:pt x="2119" y="1952"/>
                      <a:pt x="2649" y="1952"/>
                    </a:cubicBezTo>
                    <a:close/>
                    <a:moveTo>
                      <a:pt x="6969" y="6942"/>
                    </a:moveTo>
                    <a:lnTo>
                      <a:pt x="6969" y="7248"/>
                    </a:lnTo>
                    <a:lnTo>
                      <a:pt x="6997" y="7248"/>
                    </a:lnTo>
                    <a:cubicBezTo>
                      <a:pt x="6997" y="7443"/>
                      <a:pt x="6858" y="7583"/>
                      <a:pt x="6691" y="7583"/>
                    </a:cubicBezTo>
                    <a:lnTo>
                      <a:pt x="1088" y="7583"/>
                    </a:lnTo>
                    <a:cubicBezTo>
                      <a:pt x="920" y="7583"/>
                      <a:pt x="781" y="7443"/>
                      <a:pt x="781" y="7248"/>
                    </a:cubicBezTo>
                    <a:lnTo>
                      <a:pt x="781" y="6942"/>
                    </a:lnTo>
                    <a:close/>
                    <a:moveTo>
                      <a:pt x="6273" y="8168"/>
                    </a:moveTo>
                    <a:lnTo>
                      <a:pt x="5827" y="10092"/>
                    </a:lnTo>
                    <a:lnTo>
                      <a:pt x="1952" y="10092"/>
                    </a:lnTo>
                    <a:lnTo>
                      <a:pt x="1506" y="8168"/>
                    </a:lnTo>
                    <a:close/>
                    <a:moveTo>
                      <a:pt x="5102" y="1"/>
                    </a:moveTo>
                    <a:cubicBezTo>
                      <a:pt x="4907" y="1"/>
                      <a:pt x="4767" y="140"/>
                      <a:pt x="4767" y="307"/>
                    </a:cubicBezTo>
                    <a:lnTo>
                      <a:pt x="4767" y="670"/>
                    </a:lnTo>
                    <a:cubicBezTo>
                      <a:pt x="4572" y="698"/>
                      <a:pt x="4405" y="781"/>
                      <a:pt x="4210" y="921"/>
                    </a:cubicBezTo>
                    <a:lnTo>
                      <a:pt x="3987" y="670"/>
                    </a:lnTo>
                    <a:cubicBezTo>
                      <a:pt x="3931" y="614"/>
                      <a:pt x="3847" y="586"/>
                      <a:pt x="3760" y="586"/>
                    </a:cubicBezTo>
                    <a:cubicBezTo>
                      <a:pt x="3673" y="586"/>
                      <a:pt x="3583" y="614"/>
                      <a:pt x="3513" y="670"/>
                    </a:cubicBezTo>
                    <a:cubicBezTo>
                      <a:pt x="3429" y="781"/>
                      <a:pt x="3429" y="976"/>
                      <a:pt x="3513" y="1116"/>
                    </a:cubicBezTo>
                    <a:lnTo>
                      <a:pt x="3764" y="1367"/>
                    </a:lnTo>
                    <a:cubicBezTo>
                      <a:pt x="3708" y="1478"/>
                      <a:pt x="3652" y="1562"/>
                      <a:pt x="3597" y="1673"/>
                    </a:cubicBezTo>
                    <a:cubicBezTo>
                      <a:pt x="3374" y="1506"/>
                      <a:pt x="3123" y="1367"/>
                      <a:pt x="2872" y="1339"/>
                    </a:cubicBezTo>
                    <a:lnTo>
                      <a:pt x="2872" y="976"/>
                    </a:lnTo>
                    <a:cubicBezTo>
                      <a:pt x="2872" y="809"/>
                      <a:pt x="2732" y="670"/>
                      <a:pt x="2537" y="670"/>
                    </a:cubicBezTo>
                    <a:cubicBezTo>
                      <a:pt x="2370" y="670"/>
                      <a:pt x="2231" y="809"/>
                      <a:pt x="2231" y="976"/>
                    </a:cubicBezTo>
                    <a:lnTo>
                      <a:pt x="2231" y="1339"/>
                    </a:lnTo>
                    <a:cubicBezTo>
                      <a:pt x="2036" y="1367"/>
                      <a:pt x="1840" y="1450"/>
                      <a:pt x="1673" y="1562"/>
                    </a:cubicBezTo>
                    <a:lnTo>
                      <a:pt x="1422" y="1339"/>
                    </a:lnTo>
                    <a:cubicBezTo>
                      <a:pt x="1380" y="1283"/>
                      <a:pt x="1304" y="1255"/>
                      <a:pt x="1220" y="1255"/>
                    </a:cubicBezTo>
                    <a:cubicBezTo>
                      <a:pt x="1137" y="1255"/>
                      <a:pt x="1046" y="1283"/>
                      <a:pt x="976" y="1339"/>
                    </a:cubicBezTo>
                    <a:cubicBezTo>
                      <a:pt x="865" y="1450"/>
                      <a:pt x="865" y="1645"/>
                      <a:pt x="976" y="1785"/>
                    </a:cubicBezTo>
                    <a:lnTo>
                      <a:pt x="1227" y="2036"/>
                    </a:lnTo>
                    <a:cubicBezTo>
                      <a:pt x="1116" y="2203"/>
                      <a:pt x="1032" y="2370"/>
                      <a:pt x="976" y="2593"/>
                    </a:cubicBezTo>
                    <a:lnTo>
                      <a:pt x="642" y="2593"/>
                    </a:lnTo>
                    <a:cubicBezTo>
                      <a:pt x="447" y="2593"/>
                      <a:pt x="307" y="2733"/>
                      <a:pt x="307" y="2900"/>
                    </a:cubicBezTo>
                    <a:cubicBezTo>
                      <a:pt x="307" y="3067"/>
                      <a:pt x="447" y="3206"/>
                      <a:pt x="642" y="3206"/>
                    </a:cubicBezTo>
                    <a:lnTo>
                      <a:pt x="948" y="3206"/>
                    </a:lnTo>
                    <a:lnTo>
                      <a:pt x="948" y="3848"/>
                    </a:lnTo>
                    <a:lnTo>
                      <a:pt x="642" y="3848"/>
                    </a:lnTo>
                    <a:cubicBezTo>
                      <a:pt x="447" y="3848"/>
                      <a:pt x="307" y="3987"/>
                      <a:pt x="307" y="4154"/>
                    </a:cubicBezTo>
                    <a:cubicBezTo>
                      <a:pt x="307" y="4321"/>
                      <a:pt x="447" y="4461"/>
                      <a:pt x="642" y="4461"/>
                    </a:cubicBezTo>
                    <a:lnTo>
                      <a:pt x="948" y="4461"/>
                    </a:lnTo>
                    <a:lnTo>
                      <a:pt x="948" y="5102"/>
                    </a:lnTo>
                    <a:lnTo>
                      <a:pt x="642" y="5102"/>
                    </a:lnTo>
                    <a:cubicBezTo>
                      <a:pt x="447" y="5102"/>
                      <a:pt x="307" y="5241"/>
                      <a:pt x="307" y="5409"/>
                    </a:cubicBezTo>
                    <a:cubicBezTo>
                      <a:pt x="307" y="5576"/>
                      <a:pt x="447" y="5715"/>
                      <a:pt x="642" y="5715"/>
                    </a:cubicBezTo>
                    <a:lnTo>
                      <a:pt x="948" y="5715"/>
                    </a:lnTo>
                    <a:lnTo>
                      <a:pt x="948" y="6356"/>
                    </a:lnTo>
                    <a:lnTo>
                      <a:pt x="307" y="6356"/>
                    </a:lnTo>
                    <a:cubicBezTo>
                      <a:pt x="140" y="6356"/>
                      <a:pt x="1" y="6496"/>
                      <a:pt x="1" y="6663"/>
                    </a:cubicBezTo>
                    <a:lnTo>
                      <a:pt x="1" y="7304"/>
                    </a:lnTo>
                    <a:cubicBezTo>
                      <a:pt x="1" y="7722"/>
                      <a:pt x="279" y="8085"/>
                      <a:pt x="697" y="8196"/>
                    </a:cubicBezTo>
                    <a:lnTo>
                      <a:pt x="1255" y="10538"/>
                    </a:lnTo>
                    <a:cubicBezTo>
                      <a:pt x="1283" y="10677"/>
                      <a:pt x="1422" y="10789"/>
                      <a:pt x="1562" y="10789"/>
                    </a:cubicBezTo>
                    <a:lnTo>
                      <a:pt x="5910" y="10789"/>
                    </a:lnTo>
                    <a:cubicBezTo>
                      <a:pt x="6050" y="10789"/>
                      <a:pt x="6217" y="10677"/>
                      <a:pt x="6245" y="10538"/>
                    </a:cubicBezTo>
                    <a:lnTo>
                      <a:pt x="6802" y="8196"/>
                    </a:lnTo>
                    <a:cubicBezTo>
                      <a:pt x="7165" y="8085"/>
                      <a:pt x="7499" y="7722"/>
                      <a:pt x="7499" y="7304"/>
                    </a:cubicBezTo>
                    <a:lnTo>
                      <a:pt x="7499" y="6663"/>
                    </a:lnTo>
                    <a:cubicBezTo>
                      <a:pt x="7638" y="6468"/>
                      <a:pt x="7499" y="6328"/>
                      <a:pt x="7332" y="6328"/>
                    </a:cubicBezTo>
                    <a:lnTo>
                      <a:pt x="6691" y="6328"/>
                    </a:lnTo>
                    <a:lnTo>
                      <a:pt x="6691" y="5074"/>
                    </a:lnTo>
                    <a:lnTo>
                      <a:pt x="6997" y="5074"/>
                    </a:lnTo>
                    <a:cubicBezTo>
                      <a:pt x="7192" y="5074"/>
                      <a:pt x="7332" y="4935"/>
                      <a:pt x="7332" y="4740"/>
                    </a:cubicBezTo>
                    <a:cubicBezTo>
                      <a:pt x="7332" y="4572"/>
                      <a:pt x="7192" y="4433"/>
                      <a:pt x="6997" y="4433"/>
                    </a:cubicBezTo>
                    <a:lnTo>
                      <a:pt x="6691" y="4433"/>
                    </a:lnTo>
                    <a:lnTo>
                      <a:pt x="6691" y="3820"/>
                    </a:lnTo>
                    <a:lnTo>
                      <a:pt x="6997" y="3820"/>
                    </a:lnTo>
                    <a:cubicBezTo>
                      <a:pt x="7192" y="3820"/>
                      <a:pt x="7332" y="3680"/>
                      <a:pt x="7332" y="3485"/>
                    </a:cubicBezTo>
                    <a:cubicBezTo>
                      <a:pt x="7332" y="3318"/>
                      <a:pt x="7192" y="3179"/>
                      <a:pt x="6997" y="3179"/>
                    </a:cubicBezTo>
                    <a:lnTo>
                      <a:pt x="6691" y="3179"/>
                    </a:lnTo>
                    <a:lnTo>
                      <a:pt x="6691" y="2537"/>
                    </a:lnTo>
                    <a:lnTo>
                      <a:pt x="6997" y="2537"/>
                    </a:lnTo>
                    <a:cubicBezTo>
                      <a:pt x="7192" y="2537"/>
                      <a:pt x="7332" y="2398"/>
                      <a:pt x="7332" y="2231"/>
                    </a:cubicBezTo>
                    <a:cubicBezTo>
                      <a:pt x="7332" y="2064"/>
                      <a:pt x="7192" y="1924"/>
                      <a:pt x="6997" y="1924"/>
                    </a:cubicBezTo>
                    <a:lnTo>
                      <a:pt x="6663" y="1924"/>
                    </a:lnTo>
                    <a:cubicBezTo>
                      <a:pt x="6635" y="1701"/>
                      <a:pt x="6551" y="1534"/>
                      <a:pt x="6412" y="1367"/>
                    </a:cubicBezTo>
                    <a:lnTo>
                      <a:pt x="6663" y="1116"/>
                    </a:lnTo>
                    <a:cubicBezTo>
                      <a:pt x="6774" y="1004"/>
                      <a:pt x="6774" y="809"/>
                      <a:pt x="6663" y="670"/>
                    </a:cubicBezTo>
                    <a:cubicBezTo>
                      <a:pt x="6607" y="614"/>
                      <a:pt x="6530" y="586"/>
                      <a:pt x="6450" y="586"/>
                    </a:cubicBezTo>
                    <a:cubicBezTo>
                      <a:pt x="6370" y="586"/>
                      <a:pt x="6286" y="614"/>
                      <a:pt x="6217" y="670"/>
                    </a:cubicBezTo>
                    <a:lnTo>
                      <a:pt x="5966" y="921"/>
                    </a:lnTo>
                    <a:cubicBezTo>
                      <a:pt x="5799" y="809"/>
                      <a:pt x="5604" y="726"/>
                      <a:pt x="5408" y="670"/>
                    </a:cubicBezTo>
                    <a:lnTo>
                      <a:pt x="5408" y="307"/>
                    </a:lnTo>
                    <a:cubicBezTo>
                      <a:pt x="5408" y="140"/>
                      <a:pt x="5269" y="1"/>
                      <a:pt x="5102" y="1"/>
                    </a:cubicBezTo>
                    <a:close/>
                  </a:path>
                </a:pathLst>
              </a:custGeom>
              <a:solidFill>
                <a:srgbClr val="DAC1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2"/>
              <p:cNvSpPr/>
              <p:nvPr/>
            </p:nvSpPr>
            <p:spPr>
              <a:xfrm>
                <a:off x="-47242037" y="188100"/>
                <a:ext cx="15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255" extrusionOk="0">
                    <a:moveTo>
                      <a:pt x="307" y="0"/>
                    </a:moveTo>
                    <a:cubicBezTo>
                      <a:pt x="140" y="0"/>
                      <a:pt x="0" y="140"/>
                      <a:pt x="0" y="307"/>
                    </a:cubicBezTo>
                    <a:lnTo>
                      <a:pt x="0" y="948"/>
                    </a:lnTo>
                    <a:cubicBezTo>
                      <a:pt x="0" y="1115"/>
                      <a:pt x="140" y="1255"/>
                      <a:pt x="307" y="1255"/>
                    </a:cubicBezTo>
                    <a:cubicBezTo>
                      <a:pt x="474" y="1255"/>
                      <a:pt x="613" y="1115"/>
                      <a:pt x="613" y="948"/>
                    </a:cubicBezTo>
                    <a:lnTo>
                      <a:pt x="613" y="307"/>
                    </a:lnTo>
                    <a:cubicBezTo>
                      <a:pt x="613" y="140"/>
                      <a:pt x="474" y="0"/>
                      <a:pt x="307" y="0"/>
                    </a:cubicBezTo>
                    <a:close/>
                  </a:path>
                </a:pathLst>
              </a:custGeom>
              <a:solidFill>
                <a:srgbClr val="DAC1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2"/>
              <p:cNvSpPr/>
              <p:nvPr/>
            </p:nvSpPr>
            <p:spPr>
              <a:xfrm>
                <a:off x="-47242037" y="234775"/>
                <a:ext cx="15350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256" extrusionOk="0">
                    <a:moveTo>
                      <a:pt x="307" y="1"/>
                    </a:moveTo>
                    <a:cubicBezTo>
                      <a:pt x="140" y="1"/>
                      <a:pt x="0" y="140"/>
                      <a:pt x="0" y="335"/>
                    </a:cubicBezTo>
                    <a:lnTo>
                      <a:pt x="0" y="949"/>
                    </a:lnTo>
                    <a:cubicBezTo>
                      <a:pt x="0" y="1116"/>
                      <a:pt x="140" y="1255"/>
                      <a:pt x="307" y="1255"/>
                    </a:cubicBezTo>
                    <a:cubicBezTo>
                      <a:pt x="474" y="1255"/>
                      <a:pt x="613" y="1116"/>
                      <a:pt x="613" y="949"/>
                    </a:cubicBezTo>
                    <a:lnTo>
                      <a:pt x="613" y="335"/>
                    </a:lnTo>
                    <a:cubicBezTo>
                      <a:pt x="613" y="140"/>
                      <a:pt x="474" y="1"/>
                      <a:pt x="307" y="1"/>
                    </a:cubicBezTo>
                    <a:close/>
                  </a:path>
                </a:pathLst>
              </a:custGeom>
              <a:solidFill>
                <a:srgbClr val="DAC1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2"/>
              <p:cNvSpPr/>
              <p:nvPr/>
            </p:nvSpPr>
            <p:spPr>
              <a:xfrm>
                <a:off x="-47180012" y="172075"/>
                <a:ext cx="15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255" extrusionOk="0">
                    <a:moveTo>
                      <a:pt x="307" y="0"/>
                    </a:moveTo>
                    <a:cubicBezTo>
                      <a:pt x="139" y="0"/>
                      <a:pt x="0" y="139"/>
                      <a:pt x="0" y="335"/>
                    </a:cubicBezTo>
                    <a:lnTo>
                      <a:pt x="0" y="948"/>
                    </a:lnTo>
                    <a:cubicBezTo>
                      <a:pt x="0" y="1115"/>
                      <a:pt x="139" y="1254"/>
                      <a:pt x="307" y="1254"/>
                    </a:cubicBezTo>
                    <a:cubicBezTo>
                      <a:pt x="474" y="1254"/>
                      <a:pt x="613" y="1115"/>
                      <a:pt x="613" y="948"/>
                    </a:cubicBezTo>
                    <a:lnTo>
                      <a:pt x="613" y="335"/>
                    </a:lnTo>
                    <a:cubicBezTo>
                      <a:pt x="613" y="139"/>
                      <a:pt x="474" y="0"/>
                      <a:pt x="307" y="0"/>
                    </a:cubicBezTo>
                    <a:close/>
                  </a:path>
                </a:pathLst>
              </a:custGeom>
              <a:solidFill>
                <a:srgbClr val="DAC1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2"/>
              <p:cNvSpPr/>
              <p:nvPr/>
            </p:nvSpPr>
            <p:spPr>
              <a:xfrm>
                <a:off x="-47180012" y="218050"/>
                <a:ext cx="153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284" extrusionOk="0">
                    <a:moveTo>
                      <a:pt x="307" y="1"/>
                    </a:moveTo>
                    <a:cubicBezTo>
                      <a:pt x="139" y="1"/>
                      <a:pt x="0" y="140"/>
                      <a:pt x="0" y="335"/>
                    </a:cubicBezTo>
                    <a:lnTo>
                      <a:pt x="0" y="949"/>
                    </a:lnTo>
                    <a:cubicBezTo>
                      <a:pt x="0" y="1144"/>
                      <a:pt x="139" y="1283"/>
                      <a:pt x="307" y="1283"/>
                    </a:cubicBezTo>
                    <a:cubicBezTo>
                      <a:pt x="474" y="1283"/>
                      <a:pt x="613" y="1144"/>
                      <a:pt x="613" y="949"/>
                    </a:cubicBezTo>
                    <a:lnTo>
                      <a:pt x="613" y="335"/>
                    </a:lnTo>
                    <a:cubicBezTo>
                      <a:pt x="613" y="140"/>
                      <a:pt x="474" y="1"/>
                      <a:pt x="307" y="1"/>
                    </a:cubicBezTo>
                    <a:close/>
                  </a:path>
                </a:pathLst>
              </a:custGeom>
              <a:solidFill>
                <a:srgbClr val="DAC1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3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980175" y="3695474"/>
            <a:ext cx="26748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ID" sz="1200" dirty="0" err="1"/>
              <a:t>Alat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hanya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</a:t>
            </a:r>
            <a:r>
              <a:rPr lang="en-ID" sz="1200" dirty="0" err="1"/>
              <a:t>kartu</a:t>
            </a:r>
            <a:r>
              <a:rPr lang="en-ID" sz="1200" dirty="0"/>
              <a:t> E-PJE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presensi</a:t>
            </a:r>
            <a:r>
              <a:rPr lang="en-ID" sz="1200" dirty="0"/>
              <a:t> pada </a:t>
            </a:r>
            <a:r>
              <a:rPr lang="en-ID" sz="1200" dirty="0" err="1"/>
              <a:t>saat</a:t>
            </a:r>
            <a:r>
              <a:rPr lang="en-ID" sz="1200" dirty="0"/>
              <a:t> </a:t>
            </a:r>
            <a:r>
              <a:rPr lang="en-ID" sz="1200" dirty="0" err="1"/>
              <a:t>berkunjung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</a:t>
            </a:r>
            <a:r>
              <a:rPr lang="en-ID" sz="1200" dirty="0" err="1"/>
              <a:t>perpustakaan</a:t>
            </a:r>
            <a:r>
              <a:rPr lang="en-ID" sz="1200" dirty="0"/>
              <a:t> </a:t>
            </a:r>
            <a:r>
              <a:rPr lang="en-ID" sz="1200" dirty="0" err="1"/>
              <a:t>jurusan</a:t>
            </a:r>
            <a:r>
              <a:rPr lang="en-ID" sz="1200" dirty="0"/>
              <a:t> </a:t>
            </a:r>
            <a:r>
              <a:rPr lang="en-ID" sz="1200" dirty="0" err="1"/>
              <a:t>elektro</a:t>
            </a:r>
            <a:endParaRPr sz="1200"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subTitle" idx="4"/>
          </p:nvPr>
        </p:nvSpPr>
        <p:spPr>
          <a:xfrm>
            <a:off x="5491713" y="3695474"/>
            <a:ext cx="26748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D" sz="1200" dirty="0" err="1"/>
              <a:t>Kartu</a:t>
            </a:r>
            <a:r>
              <a:rPr lang="en-ID" sz="1200" dirty="0"/>
              <a:t> E-PJE </a:t>
            </a:r>
            <a:r>
              <a:rPr lang="en-ID" sz="1200" dirty="0" err="1"/>
              <a:t>terdaftar</a:t>
            </a:r>
            <a:r>
              <a:rPr lang="en-ID" sz="1200" dirty="0"/>
              <a:t> pada system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F956D5-7ED6-498D-8FCC-78B52F88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D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7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1064100" cy="9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dirty="0"/>
              <a:t>KOMPONEN YANG DIGUNAKAN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2" name="Google Shape;712;p47"/>
          <p:cNvSpPr/>
          <p:nvPr/>
        </p:nvSpPr>
        <p:spPr>
          <a:xfrm>
            <a:off x="4859278" y="244123"/>
            <a:ext cx="1969200" cy="1470900"/>
          </a:xfrm>
          <a:prstGeom prst="rect">
            <a:avLst/>
          </a:prstGeom>
          <a:solidFill>
            <a:srgbClr val="DAC1B6"/>
          </a:soli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7"/>
          <p:cNvSpPr/>
          <p:nvPr/>
        </p:nvSpPr>
        <p:spPr>
          <a:xfrm>
            <a:off x="4859278" y="3471935"/>
            <a:ext cx="1969200" cy="1470900"/>
          </a:xfrm>
          <a:prstGeom prst="rect">
            <a:avLst/>
          </a:prstGeom>
          <a:solidFill>
            <a:srgbClr val="EFD9D1"/>
          </a:soli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7"/>
          <p:cNvSpPr/>
          <p:nvPr/>
        </p:nvSpPr>
        <p:spPr>
          <a:xfrm>
            <a:off x="2751181" y="1861593"/>
            <a:ext cx="1969200" cy="1470900"/>
          </a:xfrm>
          <a:prstGeom prst="rect">
            <a:avLst/>
          </a:prstGeom>
          <a:solidFill>
            <a:srgbClr val="92A08C"/>
          </a:soli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92A08C"/>
              </a:solidFill>
            </a:endParaRPr>
          </a:p>
        </p:txBody>
      </p:sp>
      <p:sp>
        <p:nvSpPr>
          <p:cNvPr id="715" name="Google Shape;715;p47"/>
          <p:cNvSpPr/>
          <p:nvPr/>
        </p:nvSpPr>
        <p:spPr>
          <a:xfrm>
            <a:off x="6967375" y="1861593"/>
            <a:ext cx="1969200" cy="1470900"/>
          </a:xfrm>
          <a:prstGeom prst="rect">
            <a:avLst/>
          </a:prstGeom>
          <a:solidFill>
            <a:srgbClr val="BBD0CF"/>
          </a:soli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7"/>
          <p:cNvSpPr txBox="1"/>
          <p:nvPr/>
        </p:nvSpPr>
        <p:spPr>
          <a:xfrm>
            <a:off x="7207167" y="1895562"/>
            <a:ext cx="1489800" cy="25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I2C</a:t>
            </a:r>
            <a:endParaRPr sz="1800" dirty="0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9" name="Google Shape;719;p47"/>
          <p:cNvSpPr txBox="1"/>
          <p:nvPr/>
        </p:nvSpPr>
        <p:spPr>
          <a:xfrm>
            <a:off x="7279925" y="2187075"/>
            <a:ext cx="1344300" cy="104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ID" sz="900" dirty="0"/>
              <a:t>I2C </a:t>
            </a:r>
            <a:r>
              <a:rPr lang="en-ID" sz="900" dirty="0" err="1"/>
              <a:t>adalah</a:t>
            </a:r>
            <a:r>
              <a:rPr lang="en-ID" sz="900" dirty="0"/>
              <a:t> </a:t>
            </a:r>
            <a:r>
              <a:rPr lang="en-ID" sz="900" dirty="0" err="1"/>
              <a:t>modul</a:t>
            </a:r>
            <a:r>
              <a:rPr lang="en-ID" sz="900" dirty="0"/>
              <a:t> LCD yang </a:t>
            </a:r>
            <a:r>
              <a:rPr lang="en-ID" sz="900" dirty="0" err="1"/>
              <a:t>dikendalikan</a:t>
            </a:r>
            <a:r>
              <a:rPr lang="en-ID" sz="900" dirty="0"/>
              <a:t> </a:t>
            </a:r>
            <a:r>
              <a:rPr lang="en-ID" sz="900" dirty="0" err="1"/>
              <a:t>secara</a:t>
            </a:r>
            <a:r>
              <a:rPr lang="en-ID" sz="900" dirty="0"/>
              <a:t> serial </a:t>
            </a:r>
            <a:r>
              <a:rPr lang="en-ID" sz="900" dirty="0" err="1"/>
              <a:t>sinkron</a:t>
            </a:r>
            <a:r>
              <a:rPr lang="en-ID" sz="900" dirty="0"/>
              <a:t> </a:t>
            </a:r>
            <a:r>
              <a:rPr lang="en-ID" sz="900" dirty="0" err="1"/>
              <a:t>dengan</a:t>
            </a:r>
            <a:r>
              <a:rPr lang="en-ID" sz="900" dirty="0"/>
              <a:t> </a:t>
            </a:r>
            <a:r>
              <a:rPr lang="en-ID" sz="900" dirty="0" err="1"/>
              <a:t>protokol</a:t>
            </a:r>
            <a:r>
              <a:rPr lang="en-ID" sz="900" dirty="0"/>
              <a:t> I2C/IIC (Inter Integrated Circuit) </a:t>
            </a:r>
            <a:r>
              <a:rPr lang="en-ID" sz="900" dirty="0" err="1"/>
              <a:t>atau</a:t>
            </a:r>
            <a:r>
              <a:rPr lang="en-ID" sz="900" dirty="0"/>
              <a:t> TWI (Two Wire Interface). </a:t>
            </a:r>
            <a:endParaRPr sz="900" dirty="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0" name="Google Shape;720;p47"/>
          <p:cNvSpPr txBox="1"/>
          <p:nvPr/>
        </p:nvSpPr>
        <p:spPr>
          <a:xfrm>
            <a:off x="4192122" y="-1246087"/>
            <a:ext cx="1409491" cy="18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ANodeMcu</a:t>
            </a:r>
            <a:endParaRPr sz="1800" dirty="0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1" name="Google Shape;721;p47"/>
          <p:cNvSpPr txBox="1"/>
          <p:nvPr/>
        </p:nvSpPr>
        <p:spPr>
          <a:xfrm>
            <a:off x="4919477" y="606573"/>
            <a:ext cx="1835150" cy="97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NodeMCU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adalah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sebuah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board </a:t>
            </a:r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elektronik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yang </a:t>
            </a:r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berbasis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chip ESP8266 </a:t>
            </a:r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dengan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kemampuan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menjalankan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fungsi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mikrokontroler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dan juga </a:t>
            </a:r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koneksi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internet (</a:t>
            </a:r>
            <a:r>
              <a:rPr lang="en-ID" sz="1000" dirty="0" err="1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WiFi</a:t>
            </a:r>
            <a:r>
              <a:rPr lang="en-ID" sz="10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).</a:t>
            </a:r>
            <a:endParaRPr sz="1000" dirty="0">
              <a:solidFill>
                <a:srgbClr val="52525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722" name="Google Shape;722;p47"/>
          <p:cNvSpPr txBox="1"/>
          <p:nvPr/>
        </p:nvSpPr>
        <p:spPr>
          <a:xfrm>
            <a:off x="5092339" y="3541433"/>
            <a:ext cx="14898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RFID</a:t>
            </a:r>
            <a:endParaRPr sz="1800" dirty="0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3" name="Google Shape;723;p47"/>
          <p:cNvSpPr txBox="1"/>
          <p:nvPr/>
        </p:nvSpPr>
        <p:spPr>
          <a:xfrm>
            <a:off x="5037100" y="3809999"/>
            <a:ext cx="1600200" cy="90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algn="ctr"/>
            <a:r>
              <a:rPr lang="en-ID" sz="800" dirty="0" err="1"/>
              <a:t>Teknologi</a:t>
            </a:r>
            <a:r>
              <a:rPr lang="en-ID" sz="800" dirty="0"/>
              <a:t> Modul RFID </a:t>
            </a:r>
            <a:r>
              <a:rPr lang="en-ID" sz="800" dirty="0" err="1"/>
              <a:t>atau</a:t>
            </a:r>
            <a:r>
              <a:rPr lang="en-ID" sz="800" dirty="0"/>
              <a:t> Radio Frequency Identification </a:t>
            </a:r>
            <a:r>
              <a:rPr lang="en-ID" sz="800" dirty="0" err="1"/>
              <a:t>adalah</a:t>
            </a:r>
            <a:r>
              <a:rPr lang="en-ID" sz="800" dirty="0"/>
              <a:t> </a:t>
            </a:r>
            <a:r>
              <a:rPr lang="en-ID" sz="800" dirty="0" err="1"/>
              <a:t>suatu</a:t>
            </a:r>
            <a:r>
              <a:rPr lang="en-ID" sz="800" dirty="0"/>
              <a:t> </a:t>
            </a:r>
            <a:r>
              <a:rPr lang="en-ID" sz="800" dirty="0" err="1"/>
              <a:t>teknik</a:t>
            </a:r>
            <a:r>
              <a:rPr lang="en-ID" sz="800" dirty="0"/>
              <a:t> </a:t>
            </a:r>
            <a:r>
              <a:rPr lang="en-ID" sz="800" dirty="0" err="1"/>
              <a:t>mengamati</a:t>
            </a:r>
            <a:r>
              <a:rPr lang="en-ID" sz="800" dirty="0"/>
              <a:t> </a:t>
            </a:r>
            <a:r>
              <a:rPr lang="en-ID" sz="800" dirty="0" err="1"/>
              <a:t>obyek</a:t>
            </a:r>
            <a:r>
              <a:rPr lang="en-ID" sz="800" dirty="0"/>
              <a:t> yang </a:t>
            </a:r>
            <a:r>
              <a:rPr lang="en-ID" sz="800" dirty="0" err="1"/>
              <a:t>dilakukan</a:t>
            </a:r>
            <a:r>
              <a:rPr lang="en-ID" sz="800" dirty="0"/>
              <a:t> </a:t>
            </a:r>
            <a:r>
              <a:rPr lang="en-ID" sz="800" dirty="0" err="1"/>
              <a:t>dengan</a:t>
            </a:r>
            <a:r>
              <a:rPr lang="en-ID" sz="800" dirty="0"/>
              <a:t> </a:t>
            </a:r>
            <a:r>
              <a:rPr lang="en-ID" sz="800" dirty="0" err="1"/>
              <a:t>menggunakan</a:t>
            </a:r>
            <a:r>
              <a:rPr lang="en-ID" sz="800" dirty="0"/>
              <a:t> </a:t>
            </a:r>
            <a:r>
              <a:rPr lang="en-ID" sz="800" dirty="0" err="1"/>
              <a:t>pancaran</a:t>
            </a:r>
            <a:r>
              <a:rPr lang="en-ID" sz="800" dirty="0"/>
              <a:t> </a:t>
            </a:r>
            <a:r>
              <a:rPr lang="en-ID" sz="800" dirty="0" err="1"/>
              <a:t>gelombang</a:t>
            </a:r>
            <a:r>
              <a:rPr lang="en-ID" sz="800" dirty="0"/>
              <a:t> radio</a:t>
            </a:r>
            <a:endParaRPr sz="800" dirty="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7B5402-7E3B-4C0B-AC90-7287436A39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83400" y="222576"/>
            <a:ext cx="2027598" cy="15384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1100DE-BC19-459C-9858-7501B10258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83718" y="3437321"/>
            <a:ext cx="2052858" cy="15585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F25472-1F71-403C-8A5A-004761C1F31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33" y="3561734"/>
            <a:ext cx="1666367" cy="1154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Google Shape;717;p47">
            <a:extLst>
              <a:ext uri="{FF2B5EF4-FFF2-40B4-BE49-F238E27FC236}">
                <a16:creationId xmlns:a16="http://schemas.microsoft.com/office/drawing/2014/main" id="{22B29D44-6DFF-476C-9D29-710D242E827C}"/>
              </a:ext>
            </a:extLst>
          </p:cNvPr>
          <p:cNvSpPr txBox="1"/>
          <p:nvPr/>
        </p:nvSpPr>
        <p:spPr>
          <a:xfrm>
            <a:off x="3040361" y="2393825"/>
            <a:ext cx="1579586" cy="84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ID" sz="900" dirty="0"/>
              <a:t>Liquid Crystal Display (LCD) </a:t>
            </a:r>
            <a:r>
              <a:rPr lang="en-ID" sz="900" dirty="0" err="1"/>
              <a:t>merupakan</a:t>
            </a:r>
            <a:r>
              <a:rPr lang="en-ID" sz="900" dirty="0"/>
              <a:t> </a:t>
            </a:r>
            <a:r>
              <a:rPr lang="en-ID" sz="900" dirty="0" err="1"/>
              <a:t>tampilan</a:t>
            </a:r>
            <a:r>
              <a:rPr lang="en-ID" sz="900" dirty="0"/>
              <a:t> visual yang </a:t>
            </a:r>
            <a:r>
              <a:rPr lang="en-ID" sz="900" dirty="0" err="1"/>
              <a:t>menggunakan</a:t>
            </a:r>
            <a:r>
              <a:rPr lang="en-ID" sz="900" dirty="0"/>
              <a:t> </a:t>
            </a:r>
            <a:r>
              <a:rPr lang="en-ID" sz="900" dirty="0" err="1"/>
              <a:t>daya</a:t>
            </a:r>
            <a:r>
              <a:rPr lang="en-ID" sz="900" dirty="0"/>
              <a:t> </a:t>
            </a:r>
            <a:r>
              <a:rPr lang="en-ID" sz="900" dirty="0" err="1"/>
              <a:t>rendah</a:t>
            </a:r>
            <a:r>
              <a:rPr lang="en-ID" sz="900" dirty="0"/>
              <a:t> </a:t>
            </a:r>
            <a:r>
              <a:rPr lang="en-ID" sz="900" dirty="0" err="1"/>
              <a:t>dengan</a:t>
            </a:r>
            <a:r>
              <a:rPr lang="en-ID" sz="900" dirty="0"/>
              <a:t> </a:t>
            </a:r>
            <a:r>
              <a:rPr lang="en-ID" sz="900" dirty="0" err="1"/>
              <a:t>pengontrol</a:t>
            </a:r>
            <a:r>
              <a:rPr lang="en-ID" sz="900" dirty="0"/>
              <a:t> </a:t>
            </a:r>
            <a:r>
              <a:rPr lang="en-ID" sz="900" dirty="0" err="1"/>
              <a:t>kontras</a:t>
            </a:r>
            <a:r>
              <a:rPr lang="en-ID" sz="900" dirty="0"/>
              <a:t> dan </a:t>
            </a:r>
            <a:r>
              <a:rPr lang="en-ID" sz="900" dirty="0" err="1"/>
              <a:t>kecerahan</a:t>
            </a:r>
            <a:endParaRPr sz="900" dirty="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" name="Google Shape;167;p28">
            <a:extLst>
              <a:ext uri="{FF2B5EF4-FFF2-40B4-BE49-F238E27FC236}">
                <a16:creationId xmlns:a16="http://schemas.microsoft.com/office/drawing/2014/main" id="{2ED369A6-452F-4446-AB9D-92837C0E6529}"/>
              </a:ext>
            </a:extLst>
          </p:cNvPr>
          <p:cNvSpPr/>
          <p:nvPr/>
        </p:nvSpPr>
        <p:spPr>
          <a:xfrm>
            <a:off x="-454364" y="2252007"/>
            <a:ext cx="3182175" cy="29186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026" name="Picture 2" descr="Jual NodeMCU (ESP8266 WiFi Programming &amp; Development Kit) - Kota Bandung -  Central Electronics | Tokopedia">
            <a:extLst>
              <a:ext uri="{FF2B5EF4-FFF2-40B4-BE49-F238E27FC236}">
                <a16:creationId xmlns:a16="http://schemas.microsoft.com/office/drawing/2014/main" id="{5C04E783-7BEC-45D1-9C4C-CA7F5CC88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9" b="16567"/>
          <a:stretch/>
        </p:blipFill>
        <p:spPr bwMode="auto">
          <a:xfrm>
            <a:off x="2635627" y="244121"/>
            <a:ext cx="2027598" cy="1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716;p47">
            <a:extLst>
              <a:ext uri="{FF2B5EF4-FFF2-40B4-BE49-F238E27FC236}">
                <a16:creationId xmlns:a16="http://schemas.microsoft.com/office/drawing/2014/main" id="{33664F69-A27F-478D-A365-63C7B215244D}"/>
              </a:ext>
            </a:extLst>
          </p:cNvPr>
          <p:cNvSpPr txBox="1"/>
          <p:nvPr/>
        </p:nvSpPr>
        <p:spPr>
          <a:xfrm>
            <a:off x="5120167" y="317445"/>
            <a:ext cx="1489800" cy="25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NodeMcu</a:t>
            </a:r>
            <a:r>
              <a:rPr lang="en-US" sz="1600" dirty="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 ESP8266</a:t>
            </a:r>
            <a:endParaRPr sz="1600" dirty="0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Google Shape;716;p47">
            <a:extLst>
              <a:ext uri="{FF2B5EF4-FFF2-40B4-BE49-F238E27FC236}">
                <a16:creationId xmlns:a16="http://schemas.microsoft.com/office/drawing/2014/main" id="{98B31C11-6D01-42C8-AA0C-6EB58964D97E}"/>
              </a:ext>
            </a:extLst>
          </p:cNvPr>
          <p:cNvSpPr txBox="1"/>
          <p:nvPr/>
        </p:nvSpPr>
        <p:spPr>
          <a:xfrm>
            <a:off x="3082200" y="2062844"/>
            <a:ext cx="1489800" cy="25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LCD</a:t>
            </a:r>
            <a:endParaRPr sz="1600" dirty="0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7F74-0E1B-4C7E-BDC4-110D38C3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Luaran</a:t>
            </a:r>
            <a:endParaRPr lang="en-ID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72E73-4D33-4B45-8CEB-94DCB9759E7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2000" dirty="0" err="1"/>
              <a:t>Masukan</a:t>
            </a:r>
            <a:endParaRPr lang="en-ID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138F0B-66EB-4C26-B746-81C523BCFCEE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627797" y="545910"/>
            <a:ext cx="1861730" cy="664740"/>
          </a:xfrm>
        </p:spPr>
        <p:txBody>
          <a:bodyPr/>
          <a:lstStyle/>
          <a:p>
            <a:pPr algn="ctr"/>
            <a:r>
              <a:rPr lang="en-US" dirty="0" err="1"/>
              <a:t>Masukan</a:t>
            </a:r>
            <a:r>
              <a:rPr lang="en-US" dirty="0"/>
              <a:t> dan </a:t>
            </a:r>
            <a:r>
              <a:rPr lang="en-US" dirty="0" err="1"/>
              <a:t>Luaran</a:t>
            </a:r>
            <a:endParaRPr lang="en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C4E172-32C9-4B02-9EB2-36FEC1565E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>
              <a:buAutoNum type="arabicPeriod"/>
            </a:pPr>
            <a:r>
              <a:rPr lang="en-US" sz="1800" dirty="0"/>
              <a:t>RFID</a:t>
            </a:r>
            <a:endParaRPr lang="en-ID" sz="18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0ABDBF2-07B0-4314-A144-FDB1A3765DE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pPr algn="l">
              <a:buAutoNum type="arabicPeriod"/>
            </a:pPr>
            <a:r>
              <a:rPr lang="en-US" sz="1800" dirty="0"/>
              <a:t>Buzzer</a:t>
            </a:r>
          </a:p>
          <a:p>
            <a:pPr algn="l">
              <a:buAutoNum type="arabicPeriod"/>
            </a:pPr>
            <a:r>
              <a:rPr lang="en-US" sz="1800" dirty="0"/>
              <a:t>LCD</a:t>
            </a:r>
          </a:p>
          <a:p>
            <a:pPr algn="l">
              <a:buAutoNum type="arabicPeriod"/>
            </a:pPr>
            <a:r>
              <a:rPr lang="en-US" sz="1800" dirty="0"/>
              <a:t>Spreadsheet</a:t>
            </a:r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19405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C89AD-3BDE-4200-A5A1-F8E609F9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829" y="409449"/>
            <a:ext cx="6435900" cy="504951"/>
          </a:xfrm>
        </p:spPr>
        <p:txBody>
          <a:bodyPr/>
          <a:lstStyle/>
          <a:p>
            <a:pPr algn="ctr"/>
            <a:r>
              <a:rPr lang="en-US" sz="2800" dirty="0"/>
              <a:t>Diagram Blok</a:t>
            </a:r>
            <a:endParaRPr lang="en-ID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F6187-6D74-4B9B-AF35-1D0DAFC4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58" y="1053490"/>
            <a:ext cx="5689441" cy="40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6919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Interoris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595</Words>
  <Application>Microsoft Office PowerPoint</Application>
  <PresentationFormat>On-screen Show (16:9)</PresentationFormat>
  <Paragraphs>49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Roboto Slab Light</vt:lpstr>
      <vt:lpstr>Oswald</vt:lpstr>
      <vt:lpstr>Roboto Condensed</vt:lpstr>
      <vt:lpstr>Roboto Slab</vt:lpstr>
      <vt:lpstr>Sylfaen</vt:lpstr>
      <vt:lpstr>Elegant Interorism</vt:lpstr>
      <vt:lpstr>LABORATORIUM MIKROKONTROLER 2</vt:lpstr>
      <vt:lpstr>MONITORING PRESENSI PERPUSTAKAAN ELEKTRO MENGGUNAKAN KARTU  E-PJE BERBASIS INTERNET OF THINGS</vt:lpstr>
      <vt:lpstr> NAMA ANGGOTA</vt:lpstr>
      <vt:lpstr>LATAR BELAKANG</vt:lpstr>
      <vt:lpstr>RUMUSAN MASALAH</vt:lpstr>
      <vt:lpstr>BATASAN MASAH</vt:lpstr>
      <vt:lpstr>KOMPONEN YANG DIGUNAKAN </vt:lpstr>
      <vt:lpstr>Luaran</vt:lpstr>
      <vt:lpstr>Diagram Blok</vt:lpstr>
      <vt:lpstr>DIAGRAM ALIR</vt:lpstr>
      <vt:lpstr>Cara Kerja Alat</vt:lpstr>
      <vt:lpstr>GAMBAR RANGKAIAN</vt:lpstr>
      <vt:lpstr>PROGRAM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DESAIN DAN PROYEK ELEKTRONIKA</dc:title>
  <dc:creator>ACER</dc:creator>
  <cp:lastModifiedBy>soniaaudira20@gmail.com</cp:lastModifiedBy>
  <cp:revision>10</cp:revision>
  <dcterms:modified xsi:type="dcterms:W3CDTF">2022-12-15T06:47:51Z</dcterms:modified>
</cp:coreProperties>
</file>